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00CC"/>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72" d="100"/>
          <a:sy n="72" d="100"/>
        </p:scale>
        <p:origin x="-1104"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E880745C-3499-44A3-9293-ACB65057DE70}" type="datetimeFigureOut">
              <a:rPr lang="en-US" smtClean="0"/>
              <a:pPr/>
              <a:t>10/14/2013</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EC3B2AE4-3765-446E-BC24-726EB8C008EA}"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880745C-3499-44A3-9293-ACB65057DE70}" type="datetimeFigureOut">
              <a:rPr lang="en-US" smtClean="0"/>
              <a:pPr/>
              <a:t>10/14/2013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EC3B2AE4-3765-446E-BC24-726EB8C008E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880745C-3499-44A3-9293-ACB65057DE70}" type="datetimeFigureOut">
              <a:rPr lang="en-US" smtClean="0"/>
              <a:pPr/>
              <a:t>10/14/2013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EC3B2AE4-3765-446E-BC24-726EB8C008E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880745C-3499-44A3-9293-ACB65057DE70}" type="datetimeFigureOut">
              <a:rPr lang="en-US" smtClean="0"/>
              <a:pPr/>
              <a:t>10/14/2013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EC3B2AE4-3765-446E-BC24-726EB8C008EA}"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E880745C-3499-44A3-9293-ACB65057DE70}" type="datetimeFigureOut">
              <a:rPr lang="en-US" smtClean="0"/>
              <a:pPr/>
              <a:t>10/14/2013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EC3B2AE4-3765-446E-BC24-726EB8C008EA}"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E880745C-3499-44A3-9293-ACB65057DE70}" type="datetimeFigureOut">
              <a:rPr lang="en-US" smtClean="0"/>
              <a:pPr/>
              <a:t>10/14/2013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EC3B2AE4-3765-446E-BC24-726EB8C008EA}"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E880745C-3499-44A3-9293-ACB65057DE70}" type="datetimeFigureOut">
              <a:rPr lang="en-US" smtClean="0"/>
              <a:pPr/>
              <a:t>10/14/2013</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EC3B2AE4-3765-446E-BC24-726EB8C008EA}"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E880745C-3499-44A3-9293-ACB65057DE70}" type="datetimeFigureOut">
              <a:rPr lang="en-US" smtClean="0"/>
              <a:pPr/>
              <a:t>10/14/2013</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EC3B2AE4-3765-446E-BC24-726EB8C008EA}"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E880745C-3499-44A3-9293-ACB65057DE70}" type="datetimeFigureOut">
              <a:rPr lang="en-US" smtClean="0"/>
              <a:pPr/>
              <a:t>10/14/2013</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EC3B2AE4-3765-446E-BC24-726EB8C008E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E880745C-3499-44A3-9293-ACB65057DE70}" type="datetimeFigureOut">
              <a:rPr lang="en-US" smtClean="0"/>
              <a:pPr/>
              <a:t>10/14/2013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EC3B2AE4-3765-446E-BC24-726EB8C008EA}"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E880745C-3499-44A3-9293-ACB65057DE70}" type="datetimeFigureOut">
              <a:rPr lang="en-US" smtClean="0"/>
              <a:pPr/>
              <a:t>10/14/2013</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EC3B2AE4-3765-446E-BC24-726EB8C008EA}"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E880745C-3499-44A3-9293-ACB65057DE70}" type="datetimeFigureOut">
              <a:rPr lang="en-US" smtClean="0"/>
              <a:pPr/>
              <a:t>10/14/2013</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EC3B2AE4-3765-446E-BC24-726EB8C008EA}"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ar-SA" dirty="0" smtClean="0"/>
              <a:t>نظريات تأثير وسائل الإعلام</a:t>
            </a:r>
            <a:endParaRPr lang="en-US" dirty="0"/>
          </a:p>
        </p:txBody>
      </p:sp>
      <p:sp>
        <p:nvSpPr>
          <p:cNvPr id="3" name="Subtitle 2"/>
          <p:cNvSpPr>
            <a:spLocks noGrp="1"/>
          </p:cNvSpPr>
          <p:nvPr>
            <p:ph type="subTitle" idx="1"/>
          </p:nvPr>
        </p:nvSpPr>
        <p:spPr/>
        <p:txBody>
          <a:bodyPr/>
          <a:lstStyle/>
          <a:p>
            <a:r>
              <a:rPr lang="ar-SA" smtClean="0"/>
              <a:t>الفصل السابع</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914400"/>
            <a:ext cx="8686800" cy="5334000"/>
          </a:xfrm>
        </p:spPr>
        <p:txBody>
          <a:bodyPr>
            <a:normAutofit fontScale="92500" lnSpcReduction="20000"/>
          </a:bodyPr>
          <a:lstStyle/>
          <a:p>
            <a:pPr algn="r" rtl="1">
              <a:buNone/>
            </a:pPr>
            <a:r>
              <a:rPr lang="ar-SA" dirty="0" smtClean="0">
                <a:solidFill>
                  <a:srgbClr val="0070C0"/>
                </a:solidFill>
              </a:rPr>
              <a:t>3- مدخل الاعتماد على وسائل الاتصال: </a:t>
            </a:r>
            <a:r>
              <a:rPr lang="ar-SA" dirty="0" smtClean="0"/>
              <a:t>يتناول هذا المدخل وسائل الاعلام باعتبارها أنظمة اجتماعية ذات طبيعة تفاعلية مع الانظمة الاخرى الموجودة في المجتمع.</a:t>
            </a:r>
          </a:p>
          <a:p>
            <a:pPr algn="r" rtl="1">
              <a:buFontTx/>
              <a:buChar char="-"/>
            </a:pPr>
            <a:r>
              <a:rPr lang="ar-SA" dirty="0" smtClean="0"/>
              <a:t>ان النظر الى وسائل الاتصال بوصفها أنظمة اجتماعية تتداخل مع الأنظمة الأخرى الموجودة في المجتمع، وطبيعة هذا التداخل والتفاعل بينها، هو الذي يقرر مدى قوة التأثير الذي تحدثه هذه الوسائل او ضعفه من جهة، او تجعل منه تأثيرا مباشرا او غير مباشر على الأفراد سواء أكان قصير المدى ام بعيدة.</a:t>
            </a:r>
          </a:p>
          <a:p>
            <a:pPr algn="r" rtl="1">
              <a:buFontTx/>
              <a:buChar char="-"/>
            </a:pPr>
            <a:r>
              <a:rPr lang="ar-SA" dirty="0" smtClean="0"/>
              <a:t>وفيما يتعلق بالاعتماد المتبادل بين المؤسسة الاعلامية والجمهور، يرى دوفلور ان الجمهور لا يستطيع الاستغناء عن هذه المؤسسة ايضا، فهي التي تزوده بالمعرفة والمعلومات والاخبار بكافة اشكالها وانواعها محليا وخارجيا، </a:t>
            </a:r>
            <a:r>
              <a:rPr lang="ar-SA" dirty="0" smtClean="0"/>
              <a:t>وهي </a:t>
            </a:r>
            <a:r>
              <a:rPr lang="ar-SA" dirty="0" smtClean="0"/>
              <a:t>التي تعمل على توجيه سلوكه وتفاعله وطريقة تعامله مع المواقف الطارئة من خلال ماتقدمه له من معارف ومعلومات وخبرات.</a:t>
            </a:r>
          </a:p>
          <a:p>
            <a:pPr algn="r" rtl="1">
              <a:buFontTx/>
              <a:buChar char="-"/>
            </a:pPr>
            <a:r>
              <a:rPr lang="ar-SA" dirty="0" smtClean="0"/>
              <a:t>وعلى الرغم من وجود مؤسسات اخرى في المجتمع تقوم بتحقيق هذه الحاجات مثل الاسرة والاصدقاء والجمعيات التي </a:t>
            </a:r>
            <a:r>
              <a:rPr lang="ar-SA" dirty="0" smtClean="0"/>
              <a:t>ينتمي </a:t>
            </a:r>
            <a:r>
              <a:rPr lang="ar-SA" dirty="0" smtClean="0"/>
              <a:t>اليها الفرد...الخ، إلا ان اعتماد الفرد على المؤسسة الاتصالية في المجتمع المعاصر في تحقيق ذلك يفوق اي اعتماد آخر.</a:t>
            </a:r>
            <a:endParaRPr lang="en-US" dirty="0"/>
          </a:p>
        </p:txBody>
      </p:sp>
      <p:sp>
        <p:nvSpPr>
          <p:cNvPr id="3" name="Title 2"/>
          <p:cNvSpPr>
            <a:spLocks noGrp="1"/>
          </p:cNvSpPr>
          <p:nvPr>
            <p:ph type="title"/>
          </p:nvPr>
        </p:nvSpPr>
        <p:spPr>
          <a:xfrm>
            <a:off x="457200" y="274638"/>
            <a:ext cx="8229600" cy="563562"/>
          </a:xfrm>
        </p:spPr>
        <p:txBody>
          <a:bodyPr>
            <a:normAutofit fontScale="90000"/>
          </a:bodyPr>
          <a:lstStyle/>
          <a:p>
            <a:pPr algn="ctr" rtl="1"/>
            <a:r>
              <a:rPr lang="ar-SA" b="0" dirty="0" smtClean="0">
                <a:solidFill>
                  <a:schemeClr val="bg1">
                    <a:lumMod val="50000"/>
                  </a:schemeClr>
                </a:solidFill>
                <a:effectLst/>
              </a:rPr>
              <a:t>تابع – اتجاه التأثير المعتدل لوسائل الاعلام</a:t>
            </a:r>
            <a:endParaRPr lang="en-US" b="0" dirty="0">
              <a:solidFill>
                <a:schemeClr val="bg1">
                  <a:lumMod val="50000"/>
                </a:schemeClr>
              </a:solidFill>
              <a:effectLst/>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914400"/>
            <a:ext cx="8458200" cy="5092891"/>
          </a:xfrm>
        </p:spPr>
        <p:txBody>
          <a:bodyPr>
            <a:normAutofit lnSpcReduction="10000"/>
          </a:bodyPr>
          <a:lstStyle/>
          <a:p>
            <a:pPr algn="r" rtl="1">
              <a:buNone/>
            </a:pPr>
            <a:r>
              <a:rPr lang="ar-SA" dirty="0" smtClean="0">
                <a:solidFill>
                  <a:srgbClr val="0070C0"/>
                </a:solidFill>
              </a:rPr>
              <a:t>4- نظرية الاستخدامات والإشباعات: </a:t>
            </a:r>
            <a:r>
              <a:rPr lang="ar-SA" dirty="0" smtClean="0"/>
              <a:t>يرى أصحاب هذا المدخل، ان وسائل الاتصال تعتبر مصدرا حيويا ونافعا في تزويد الأفراد بما يريدونه من معارف، وفي تلبية مالديهم من حاجات ومتطلبات. لذا، فهم حين يلجأون الى هذه الوسائل انما يكون من أجل تحقيق هذه الحاجات والعمل على اشباعه.</a:t>
            </a:r>
          </a:p>
          <a:p>
            <a:pPr algn="r" rtl="1">
              <a:buFontTx/>
              <a:buChar char="-"/>
            </a:pPr>
            <a:r>
              <a:rPr lang="ar-SA" dirty="0" smtClean="0"/>
              <a:t>وتعد نظرية الاستخدامات والإشباعات من النظريات المتوازنة والمعتدلة والتي لم تُعن فقط بتأثير وسائل الاعلام ودرجته، بل تقدمت خطوة نحو </a:t>
            </a:r>
            <a:r>
              <a:rPr lang="ar-SA" dirty="0" smtClean="0"/>
              <a:t>إبراز </a:t>
            </a:r>
            <a:r>
              <a:rPr lang="ar-SA" dirty="0" smtClean="0"/>
              <a:t>التفاعل بين قطاعات الجمهور من جهة، وبين وسائل الاعلام من جهة أخرى.</a:t>
            </a:r>
          </a:p>
          <a:p>
            <a:pPr algn="r" rtl="1">
              <a:buFontTx/>
              <a:buChar char="-"/>
            </a:pPr>
            <a:r>
              <a:rPr lang="ar-SA" dirty="0" smtClean="0"/>
              <a:t>ويقصد بالاشباعات ”إرضاء الحاجة وتحقيق المطلب الذي يلح عليه الدافع“</a:t>
            </a:r>
          </a:p>
          <a:p>
            <a:pPr algn="r" rtl="1">
              <a:buFontTx/>
              <a:buChar char="-"/>
            </a:pPr>
            <a:r>
              <a:rPr lang="ar-SA" dirty="0" smtClean="0"/>
              <a:t>وترى نظرية الاستخدامات والاشباعات ان الافراد يختارون بوعي وسائل الاتصال التي يرغبون في التعرض لها.</a:t>
            </a:r>
            <a:endParaRPr lang="en-US" dirty="0"/>
          </a:p>
        </p:txBody>
      </p:sp>
      <p:sp>
        <p:nvSpPr>
          <p:cNvPr id="3" name="Title 2"/>
          <p:cNvSpPr>
            <a:spLocks noGrp="1"/>
          </p:cNvSpPr>
          <p:nvPr>
            <p:ph type="title"/>
          </p:nvPr>
        </p:nvSpPr>
        <p:spPr>
          <a:xfrm>
            <a:off x="457200" y="274638"/>
            <a:ext cx="8229600" cy="639762"/>
          </a:xfrm>
        </p:spPr>
        <p:txBody>
          <a:bodyPr>
            <a:normAutofit fontScale="90000"/>
          </a:bodyPr>
          <a:lstStyle/>
          <a:p>
            <a:pPr algn="ctr" rtl="1"/>
            <a:r>
              <a:rPr lang="ar-SA" b="0" dirty="0" smtClean="0">
                <a:solidFill>
                  <a:schemeClr val="bg1">
                    <a:lumMod val="50000"/>
                  </a:schemeClr>
                </a:solidFill>
                <a:effectLst/>
              </a:rPr>
              <a:t>تابع – اتجاه التأثير المعتدل لوسائل الاعلام</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914400"/>
            <a:ext cx="8763000" cy="5092891"/>
          </a:xfrm>
        </p:spPr>
        <p:txBody>
          <a:bodyPr/>
          <a:lstStyle/>
          <a:p>
            <a:pPr algn="r" rtl="1">
              <a:buFont typeface="Arial" charset="0"/>
              <a:buChar char="•"/>
            </a:pPr>
            <a:r>
              <a:rPr lang="ar-SA" dirty="0" smtClean="0">
                <a:solidFill>
                  <a:srgbClr val="7030A0"/>
                </a:solidFill>
              </a:rPr>
              <a:t>أهداف نظرية الاستخدامات والاشباعات:</a:t>
            </a:r>
          </a:p>
          <a:p>
            <a:pPr marL="624078" indent="-514350" algn="r" rtl="1">
              <a:buAutoNum type="arabicPeriod"/>
            </a:pPr>
            <a:r>
              <a:rPr lang="ar-SA" dirty="0" smtClean="0"/>
              <a:t>الكشف عن كيفية استخدام الفرد لوسائل الاعلام.</a:t>
            </a:r>
          </a:p>
          <a:p>
            <a:pPr marL="624078" indent="-514350" algn="r" rtl="1">
              <a:buAutoNum type="arabicPeriod"/>
            </a:pPr>
            <a:r>
              <a:rPr lang="ar-SA" dirty="0" smtClean="0"/>
              <a:t>شرح دوافع التعرض لوسيلة معينة من وسائل الاتصال.</a:t>
            </a:r>
          </a:p>
          <a:p>
            <a:pPr marL="624078" indent="-514350" algn="r" rtl="1">
              <a:buAutoNum type="arabicPeriod"/>
            </a:pPr>
            <a:r>
              <a:rPr lang="ar-SA" dirty="0" smtClean="0"/>
              <a:t>التأكيد على نتائج استخدام وسائل الاتصال بهدف فهم عملية الاتصال الجماهيري.</a:t>
            </a:r>
          </a:p>
          <a:p>
            <a:pPr marL="624078" indent="-514350" algn="r" rtl="1">
              <a:buAutoNum type="arabicPeriod"/>
            </a:pPr>
            <a:r>
              <a:rPr lang="ar-SA" dirty="0" smtClean="0"/>
              <a:t>التعرف على مدى الاشباعات التي يحققها استخدام الجمهور لوسائل الاعلام.</a:t>
            </a:r>
          </a:p>
          <a:p>
            <a:pPr marL="624078" indent="-514350" algn="r" rtl="1">
              <a:buAutoNum type="arabicPeriod"/>
            </a:pPr>
            <a:r>
              <a:rPr lang="ar-SA" dirty="0" smtClean="0"/>
              <a:t>المساعدة في ايضاح بعض المتغيرات الوسيطة التي ينبغي ان تؤخذ في الحسبان عند دراسة تأثير وسائل الاتصال.</a:t>
            </a:r>
          </a:p>
          <a:p>
            <a:pPr algn="r" rtl="1">
              <a:buNone/>
            </a:pPr>
            <a:endParaRPr lang="en-US" dirty="0"/>
          </a:p>
        </p:txBody>
      </p:sp>
      <p:sp>
        <p:nvSpPr>
          <p:cNvPr id="3" name="Title 2"/>
          <p:cNvSpPr>
            <a:spLocks noGrp="1"/>
          </p:cNvSpPr>
          <p:nvPr>
            <p:ph type="title"/>
          </p:nvPr>
        </p:nvSpPr>
        <p:spPr>
          <a:xfrm>
            <a:off x="457200" y="274638"/>
            <a:ext cx="8229600" cy="639762"/>
          </a:xfrm>
        </p:spPr>
        <p:txBody>
          <a:bodyPr>
            <a:normAutofit fontScale="90000"/>
          </a:bodyPr>
          <a:lstStyle/>
          <a:p>
            <a:pPr algn="ctr" rtl="1"/>
            <a:r>
              <a:rPr lang="ar-SA" b="0" dirty="0" smtClean="0">
                <a:solidFill>
                  <a:schemeClr val="bg1">
                    <a:lumMod val="50000"/>
                  </a:schemeClr>
                </a:solidFill>
                <a:effectLst/>
              </a:rPr>
              <a:t>تابع - نظرية الاستخدامات والإشباعات</a:t>
            </a:r>
            <a:endParaRPr lang="en-US" b="0" dirty="0">
              <a:solidFill>
                <a:schemeClr val="bg1">
                  <a:lumMod val="50000"/>
                </a:schemeClr>
              </a:solidFill>
              <a:effectLst/>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838200"/>
            <a:ext cx="8610600" cy="5169091"/>
          </a:xfrm>
        </p:spPr>
        <p:txBody>
          <a:bodyPr>
            <a:normAutofit fontScale="85000" lnSpcReduction="10000"/>
          </a:bodyPr>
          <a:lstStyle/>
          <a:p>
            <a:pPr algn="r" rtl="1">
              <a:buFontTx/>
              <a:buChar char="-"/>
            </a:pPr>
            <a:r>
              <a:rPr lang="ar-SA" dirty="0" smtClean="0">
                <a:solidFill>
                  <a:srgbClr val="7030A0"/>
                </a:solidFill>
              </a:rPr>
              <a:t>توجد وجهات نظر متباينة لدراسة دوافع تعرض الجمهور لوسائل الاعلام وهي:</a:t>
            </a:r>
          </a:p>
          <a:p>
            <a:pPr marL="624078" indent="-514350" algn="r" rtl="1">
              <a:buAutoNum type="arabicPeriod"/>
            </a:pPr>
            <a:r>
              <a:rPr lang="ar-SA" dirty="0" smtClean="0"/>
              <a:t>ينظر بعض الناس الى الدوافع باعتبارها حالات داخلية بحكم إدراكها وفهمها مباشرة من جانب أفراد الجمهور.</a:t>
            </a:r>
          </a:p>
          <a:p>
            <a:pPr marL="624078" indent="-514350" algn="r" rtl="1">
              <a:buAutoNum type="arabicPeriod"/>
            </a:pPr>
            <a:r>
              <a:rPr lang="ar-SA" dirty="0" smtClean="0"/>
              <a:t>ان دوافع الجمهور لا تحكم إدراكها وفهمها بشكل مباشر، ولكن يمكن ادراكها من خلال انماط السلوك.</a:t>
            </a:r>
          </a:p>
          <a:p>
            <a:pPr marL="624078" indent="-514350" algn="r" rtl="1">
              <a:buAutoNum type="arabicPeriod"/>
            </a:pPr>
            <a:r>
              <a:rPr lang="ar-SA" dirty="0" smtClean="0"/>
              <a:t>ان دوافع التعرض لوسائل الاعلام لا يمكن الوصول اليها عن طريق ما يقرره الجمهور بشكل ذي معنى ، فالحاجات الاساسية قد تؤثر على تعرض الجمهور لوسائل الاعلام بشكل مباشر.</a:t>
            </a:r>
          </a:p>
          <a:p>
            <a:pPr marL="624078" indent="-514350" algn="r" rtl="1">
              <a:buAutoNum type="arabicPeriod"/>
            </a:pPr>
            <a:r>
              <a:rPr lang="ar-SA" dirty="0" smtClean="0"/>
              <a:t>سلوك تعرض الجمهور لوسائل الاعلام ليس له دافع.</a:t>
            </a:r>
          </a:p>
          <a:p>
            <a:pPr algn="r" rtl="1">
              <a:buNone/>
            </a:pPr>
            <a:r>
              <a:rPr lang="ar-SA" dirty="0" smtClean="0"/>
              <a:t>- </a:t>
            </a:r>
            <a:r>
              <a:rPr lang="ar-SA" dirty="0" smtClean="0">
                <a:solidFill>
                  <a:srgbClr val="7030A0"/>
                </a:solidFill>
              </a:rPr>
              <a:t>ان معظم دراسات الاتصال تقسم دوافع تعرض الجمهور لوسائل الاتصال الى فئتين هما:</a:t>
            </a:r>
          </a:p>
          <a:p>
            <a:pPr algn="r" rtl="1">
              <a:buNone/>
            </a:pPr>
            <a:r>
              <a:rPr lang="ar-SA" dirty="0" smtClean="0">
                <a:solidFill>
                  <a:srgbClr val="00B050"/>
                </a:solidFill>
              </a:rPr>
              <a:t>أ) دوافع نفعية: </a:t>
            </a:r>
            <a:r>
              <a:rPr lang="ar-SA" dirty="0" smtClean="0"/>
              <a:t>وتستهدف التعرف على الذات واكتساب المعرفة والمعلومات والخبرات، والتي تعكسها نشرات الاخبار والبرامج التعليمية والثقافية.</a:t>
            </a:r>
          </a:p>
          <a:p>
            <a:pPr algn="r" rtl="1">
              <a:buNone/>
            </a:pPr>
            <a:r>
              <a:rPr lang="ar-SA" dirty="0" smtClean="0">
                <a:solidFill>
                  <a:srgbClr val="00B050"/>
                </a:solidFill>
              </a:rPr>
              <a:t>ب) دوافع طقوسية: </a:t>
            </a:r>
            <a:r>
              <a:rPr lang="ar-SA" dirty="0" smtClean="0"/>
              <a:t>وتستهدف تمضية الوقت، الاسترخاء الصداقة ، الهروب من المشكلات وتنعكس هذه الفئة في البرامج الخيالية والمسلسلات والافلام وبرامج الترفيه.</a:t>
            </a:r>
            <a:endParaRPr lang="en-US" dirty="0" smtClean="0"/>
          </a:p>
        </p:txBody>
      </p:sp>
      <p:sp>
        <p:nvSpPr>
          <p:cNvPr id="3" name="Title 2"/>
          <p:cNvSpPr>
            <a:spLocks noGrp="1"/>
          </p:cNvSpPr>
          <p:nvPr>
            <p:ph type="title"/>
          </p:nvPr>
        </p:nvSpPr>
        <p:spPr>
          <a:xfrm>
            <a:off x="457200" y="274638"/>
            <a:ext cx="8229600" cy="639762"/>
          </a:xfrm>
        </p:spPr>
        <p:txBody>
          <a:bodyPr>
            <a:normAutofit fontScale="90000"/>
          </a:bodyPr>
          <a:lstStyle/>
          <a:p>
            <a:pPr algn="ctr" rtl="1"/>
            <a:r>
              <a:rPr lang="ar-SA" b="0" dirty="0" smtClean="0">
                <a:solidFill>
                  <a:schemeClr val="bg1">
                    <a:lumMod val="50000"/>
                  </a:schemeClr>
                </a:solidFill>
                <a:effectLst/>
              </a:rPr>
              <a:t>تابع - نظرية الاستخدامات والإشباعات</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762000"/>
            <a:ext cx="8763000" cy="5486400"/>
          </a:xfrm>
        </p:spPr>
        <p:txBody>
          <a:bodyPr>
            <a:normAutofit fontScale="92500" lnSpcReduction="20000"/>
          </a:bodyPr>
          <a:lstStyle/>
          <a:p>
            <a:pPr algn="r" rtl="1">
              <a:buFont typeface="Arial" charset="0"/>
              <a:buChar char="•"/>
            </a:pPr>
            <a:r>
              <a:rPr lang="ar-SA" dirty="0" smtClean="0">
                <a:solidFill>
                  <a:srgbClr val="7030A0"/>
                </a:solidFill>
              </a:rPr>
              <a:t>الانتقادات الموجهة الى نظرية الاستخدامات والاشباعات:</a:t>
            </a:r>
          </a:p>
          <a:p>
            <a:pPr marL="624078" indent="-514350" algn="r" rtl="1">
              <a:buAutoNum type="arabicPeriod"/>
            </a:pPr>
            <a:r>
              <a:rPr lang="ar-SA" dirty="0" smtClean="0"/>
              <a:t>انها لا تزيد عن كونها استراتيجية لجمع المعلومات من خلال التقارير الذاتية للحالة العقلية التي يكون عليها الفرد وقت التعامل مع الاستقصاءات.</a:t>
            </a:r>
          </a:p>
          <a:p>
            <a:pPr marL="624078" indent="-514350" algn="r" rtl="1">
              <a:buAutoNum type="arabicPeriod"/>
            </a:pPr>
            <a:r>
              <a:rPr lang="ar-SA" dirty="0" smtClean="0"/>
              <a:t>ان نتائج البحوث ربما تتخذ ذريعة لإنتاج المحتوى الهابط، وخصوصا عندما يرى البعض إنه يلبي حاجات اعضاء المتلقين في مجالات التسلية.</a:t>
            </a:r>
          </a:p>
          <a:p>
            <a:pPr marL="624078" indent="-514350" algn="r" rtl="1">
              <a:buAutoNum type="arabicPeriod"/>
            </a:pPr>
            <a:r>
              <a:rPr lang="ar-SA" dirty="0" smtClean="0"/>
              <a:t>عدم التحديد الواضح لمفهوم الجمهور النشط ، اذ أن هذا المفهوم قد يأخذ أشكالا أخرى من المفاهيم او المعاني، كالمنفعة او العمد اي الاستخدام من خلال الدوافع وكذلك معنى الانتقاء.</a:t>
            </a:r>
          </a:p>
          <a:p>
            <a:pPr marL="624078" indent="-514350" algn="r" rtl="1">
              <a:buAutoNum type="arabicPeriod"/>
            </a:pPr>
            <a:r>
              <a:rPr lang="ar-SA" dirty="0" smtClean="0"/>
              <a:t>رفض مبدأ هيمنة الجمهور، فالتأكيد على نشاطية الجمهور، لا يجب أن يقودنا الى الثقة الزائدة باستقلالية الجمهور في اختيار الوسيلة ومضمونها.</a:t>
            </a:r>
          </a:p>
          <a:p>
            <a:pPr marL="624078" indent="-514350" algn="r" rtl="1">
              <a:buAutoNum type="arabicPeriod"/>
            </a:pPr>
            <a:r>
              <a:rPr lang="ar-SA" dirty="0" smtClean="0"/>
              <a:t>الأدوار الاجتماعية تقرر حاجات وفرص اختيار الجمهور.</a:t>
            </a:r>
          </a:p>
          <a:p>
            <a:pPr marL="624078" indent="-514350" algn="r" rtl="1">
              <a:buAutoNum type="arabicPeriod"/>
            </a:pPr>
            <a:r>
              <a:rPr lang="ar-SA" dirty="0" smtClean="0"/>
              <a:t>هناك مبالغة بشأن العلاقة الفردية بين محتوى الوسيلة الاعلامية وبين دوافع الجمهور أدت الى الإدعاء بأن اي نوع من المحتوى يخدم اي نوع من الاشباع.</a:t>
            </a:r>
          </a:p>
          <a:p>
            <a:pPr marL="624078" indent="-514350" algn="r" rtl="1">
              <a:buAutoNum type="arabicPeriod"/>
            </a:pPr>
            <a:r>
              <a:rPr lang="ar-SA" dirty="0" smtClean="0"/>
              <a:t>تحوي غموضا، او عدم مرونة بين ماتشير اليه افكارها الاساسية وبين المصطلحات المستخدمة في دراستها التطبيقية.</a:t>
            </a:r>
          </a:p>
          <a:p>
            <a:pPr marL="624078" indent="-514350" algn="r" rtl="1">
              <a:buAutoNum type="arabicPeriod"/>
            </a:pPr>
            <a:endParaRPr lang="ar-SA" dirty="0" smtClean="0"/>
          </a:p>
          <a:p>
            <a:pPr marL="624078" indent="-514350" algn="r" rtl="1">
              <a:buAutoNum type="arabicPeriod"/>
            </a:pPr>
            <a:endParaRPr lang="ar-SA" dirty="0" smtClean="0"/>
          </a:p>
        </p:txBody>
      </p:sp>
      <p:sp>
        <p:nvSpPr>
          <p:cNvPr id="3" name="Title 2"/>
          <p:cNvSpPr>
            <a:spLocks noGrp="1"/>
          </p:cNvSpPr>
          <p:nvPr>
            <p:ph type="title"/>
          </p:nvPr>
        </p:nvSpPr>
        <p:spPr>
          <a:xfrm>
            <a:off x="457200" y="274638"/>
            <a:ext cx="8229600" cy="563562"/>
          </a:xfrm>
        </p:spPr>
        <p:txBody>
          <a:bodyPr>
            <a:normAutofit fontScale="90000"/>
          </a:bodyPr>
          <a:lstStyle/>
          <a:p>
            <a:pPr algn="ctr" rtl="1"/>
            <a:r>
              <a:rPr lang="ar-SA" b="0" dirty="0" smtClean="0">
                <a:solidFill>
                  <a:schemeClr val="bg1">
                    <a:lumMod val="50000"/>
                  </a:schemeClr>
                </a:solidFill>
                <a:effectLst/>
              </a:rPr>
              <a:t>تابع - نظرية الاستخدامات والإشباعات</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838200"/>
            <a:ext cx="8839200" cy="5169091"/>
          </a:xfrm>
        </p:spPr>
        <p:txBody>
          <a:bodyPr>
            <a:normAutofit fontScale="92500" lnSpcReduction="20000"/>
          </a:bodyPr>
          <a:lstStyle/>
          <a:p>
            <a:pPr algn="r" rtl="1">
              <a:buFont typeface="Arial" charset="0"/>
              <a:buChar char="•"/>
            </a:pPr>
            <a:r>
              <a:rPr lang="ar-SA" dirty="0" smtClean="0">
                <a:solidFill>
                  <a:srgbClr val="7030A0"/>
                </a:solidFill>
              </a:rPr>
              <a:t>الاتجاهات الحديثة في بحوث الاستخدامات والاشباعات:</a:t>
            </a:r>
          </a:p>
          <a:p>
            <a:pPr marL="624078" indent="-514350" algn="r" rtl="1">
              <a:buAutoNum type="arabicPeriod"/>
            </a:pPr>
            <a:r>
              <a:rPr lang="ar-SA" dirty="0" smtClean="0"/>
              <a:t>اتجاه يهتم بدراسة العلاقة بين دوافع الاستخدام وبين سلوكيات تلك الوسيلة واتجاهاتها.</a:t>
            </a:r>
          </a:p>
          <a:p>
            <a:pPr marL="624078" indent="-514350" algn="r" rtl="1">
              <a:buAutoNum type="arabicPeriod"/>
            </a:pPr>
            <a:r>
              <a:rPr lang="ar-SA" dirty="0" smtClean="0"/>
              <a:t>اتجاه يهتم بدراسة تأثير العوامل النفسية والاجتماعية على استخدام الأفراد لوسائل الاعلام وتعرضهم لها.</a:t>
            </a:r>
          </a:p>
          <a:p>
            <a:pPr marL="624078" indent="-514350" algn="r" rtl="1">
              <a:buFont typeface="Arial" charset="0"/>
              <a:buChar char="•"/>
            </a:pPr>
            <a:r>
              <a:rPr lang="ar-SA" u="sng" dirty="0" smtClean="0">
                <a:solidFill>
                  <a:srgbClr val="7030A0"/>
                </a:solidFill>
              </a:rPr>
              <a:t>نظرية توفيقية:</a:t>
            </a:r>
          </a:p>
          <a:p>
            <a:pPr marL="624078" indent="-514350" algn="r" rtl="1">
              <a:buFontTx/>
              <a:buChar char="-"/>
            </a:pPr>
            <a:r>
              <a:rPr lang="ar-SA" dirty="0" smtClean="0"/>
              <a:t>يقدم دوفلور نموذجا لفهم طبيعة تأثيرات مؤسسة الاتصال الجماهيرية، بوصفها نظاما اجتماعيا متداخلا ومترابطا مع أنظمة اخرى في المجتمع. ،يقوم هذا النموذج على فهم دقيق لثلاثة عناصر متداخله هي: </a:t>
            </a:r>
          </a:p>
          <a:p>
            <a:pPr marL="624078" indent="-514350" algn="r" rtl="1">
              <a:buAutoNum type="arabicPeriod"/>
            </a:pPr>
            <a:r>
              <a:rPr lang="ar-SA" dirty="0" smtClean="0"/>
              <a:t>طبيعة البناء الاجتماعي للمجتمع الذي تعمل فيه المؤسسة الاتصالية.</a:t>
            </a:r>
          </a:p>
          <a:p>
            <a:pPr marL="624078" indent="-514350" algn="r" rtl="1">
              <a:buAutoNum type="arabicPeriod"/>
            </a:pPr>
            <a:r>
              <a:rPr lang="ar-SA" dirty="0" smtClean="0"/>
              <a:t>طبيعة الافراد من حيث مدى اعتمادهم على هذه المؤسسة في تزويدهما لهم بالمعرفة والمعلومات الضرورية في حياتهم.</a:t>
            </a:r>
          </a:p>
          <a:p>
            <a:pPr marL="624078" indent="-514350" algn="r" rtl="1">
              <a:buAutoNum type="arabicPeriod"/>
            </a:pPr>
            <a:r>
              <a:rPr lang="ar-SA" dirty="0" smtClean="0"/>
              <a:t>طبيعة المعلومات نفسها التي تقدمها المؤسسة الاتصالية للافراد.</a:t>
            </a:r>
          </a:p>
          <a:p>
            <a:pPr marL="624078" indent="-514350" algn="r" rtl="1">
              <a:buNone/>
            </a:pPr>
            <a:r>
              <a:rPr lang="ar-SA" dirty="0" smtClean="0"/>
              <a:t>* </a:t>
            </a:r>
            <a:r>
              <a:rPr lang="ar-SA" dirty="0" smtClean="0">
                <a:solidFill>
                  <a:schemeClr val="accent1">
                    <a:lumMod val="50000"/>
                  </a:schemeClr>
                </a:solidFill>
              </a:rPr>
              <a:t>نستنتج من نظريات تأثير الاعلام ووسائل الاتصال الجماهيرية عدم توصلها الى اجابات شافية ونهائية في البت في مسألة التأثير الذي تحدثه هذه الوسائل.</a:t>
            </a:r>
            <a:endParaRPr lang="en-US" dirty="0">
              <a:solidFill>
                <a:schemeClr val="accent1">
                  <a:lumMod val="50000"/>
                </a:schemeClr>
              </a:solidFill>
            </a:endParaRPr>
          </a:p>
        </p:txBody>
      </p:sp>
      <p:sp>
        <p:nvSpPr>
          <p:cNvPr id="3" name="Title 2"/>
          <p:cNvSpPr>
            <a:spLocks noGrp="1"/>
          </p:cNvSpPr>
          <p:nvPr>
            <p:ph type="title"/>
          </p:nvPr>
        </p:nvSpPr>
        <p:spPr>
          <a:xfrm>
            <a:off x="457200" y="274638"/>
            <a:ext cx="8229600" cy="639762"/>
          </a:xfrm>
        </p:spPr>
        <p:txBody>
          <a:bodyPr>
            <a:normAutofit fontScale="90000"/>
          </a:bodyPr>
          <a:lstStyle/>
          <a:p>
            <a:pPr algn="ctr" rtl="1"/>
            <a:r>
              <a:rPr lang="ar-SA" b="0" dirty="0" smtClean="0">
                <a:solidFill>
                  <a:schemeClr val="bg1">
                    <a:lumMod val="50000"/>
                  </a:schemeClr>
                </a:solidFill>
                <a:effectLst/>
              </a:rPr>
              <a:t>تابع - نظرية الاستخدامات والإشباعات</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914400"/>
            <a:ext cx="8686800" cy="5410200"/>
          </a:xfrm>
        </p:spPr>
        <p:txBody>
          <a:bodyPr>
            <a:normAutofit fontScale="85000" lnSpcReduction="20000"/>
          </a:bodyPr>
          <a:lstStyle/>
          <a:p>
            <a:pPr algn="r" rtl="1">
              <a:buFontTx/>
              <a:buChar char="-"/>
            </a:pPr>
            <a:r>
              <a:rPr lang="ar-SA" dirty="0" smtClean="0"/>
              <a:t>تمثل تفاعلا بين علم الاعلام من جهة، وبين علوم النفس والاجتماع من جهة أخرى ونذكر، مدخلي الادراك ، و الدعوة لكسب التأييد.</a:t>
            </a:r>
          </a:p>
          <a:p>
            <a:pPr algn="ctr" rtl="1">
              <a:buFontTx/>
              <a:buChar char="-"/>
            </a:pPr>
            <a:r>
              <a:rPr lang="ar-SA" u="sng" dirty="0" smtClean="0">
                <a:solidFill>
                  <a:srgbClr val="FF0000"/>
                </a:solidFill>
              </a:rPr>
              <a:t>اولا: مدخل الإدراك</a:t>
            </a:r>
          </a:p>
          <a:p>
            <a:pPr algn="r" rtl="1">
              <a:buFontTx/>
              <a:buChar char="-"/>
            </a:pPr>
            <a:r>
              <a:rPr lang="ar-SA" dirty="0" smtClean="0"/>
              <a:t>يعرف علم النفس بوصفه الدراسة العلمية للسلوك والعقل الانساني.</a:t>
            </a:r>
          </a:p>
          <a:p>
            <a:pPr algn="r" rtl="1">
              <a:buFontTx/>
              <a:buChar char="-"/>
            </a:pPr>
            <a:r>
              <a:rPr lang="ar-SA" dirty="0" smtClean="0"/>
              <a:t>والادراك هو البوابة المعرفية للانسان لكل مايحيط به، او حتى يعتمل بداخله، فمعاني الاشياء وقيمتها بل ومسمياتها لاتتم الا بالادراك، الذي تعد الحواس من أدواته الاساسية لاستقبال الموجودات المسموعة والمرئية والشمية.</a:t>
            </a:r>
          </a:p>
          <a:p>
            <a:pPr algn="r" rtl="1">
              <a:buFontTx/>
              <a:buChar char="-"/>
            </a:pPr>
            <a:r>
              <a:rPr lang="ar-SA" dirty="0" smtClean="0"/>
              <a:t>ووسائل الاعلام وان كانت تتعامل مع الانسان عبر حواسه الا انها تستهدف عقله ووجدانه وسلوكه، إما بالاكساب والاضافة او بالتعديل والتغيير، او حتى بالإزالة في بعض الأحيان.</a:t>
            </a:r>
          </a:p>
          <a:p>
            <a:pPr algn="r" rtl="1">
              <a:buFontTx/>
              <a:buChar char="-"/>
            </a:pPr>
            <a:r>
              <a:rPr lang="ar-SA" dirty="0" smtClean="0"/>
              <a:t>يعتمد التأثير الإعلامي لدى الجمهور على عمليتي الاحساس والادراك واللتان تشيران الى استقبال المثيرات الحسية بمختلف انواعها عبر الحواس.</a:t>
            </a:r>
          </a:p>
          <a:p>
            <a:pPr algn="r" rtl="1">
              <a:buFontTx/>
              <a:buChar char="-"/>
            </a:pPr>
            <a:r>
              <a:rPr lang="ar-SA" dirty="0" smtClean="0"/>
              <a:t>ويحتل الادراك البصري مكانة متقدمة على بقية الادراكات لما يشتمل عليه من تفاصيل الشكل واللون والحجم وغير ذلك. ومن ثم فان إشتمال المدركات المسموعة المرئية على عنصر الصوت بتنويعاته المتعددة من شدة وإيقاع يجعلها ابقى اثرا حيث تكون قابلة للتخزين على نحو يمكن استرجاعه.</a:t>
            </a:r>
          </a:p>
          <a:p>
            <a:pPr algn="r" rtl="1">
              <a:buFontTx/>
              <a:buChar char="-"/>
            </a:pPr>
            <a:endParaRPr lang="en-US" dirty="0"/>
          </a:p>
        </p:txBody>
      </p:sp>
      <p:sp>
        <p:nvSpPr>
          <p:cNvPr id="3" name="Title 2"/>
          <p:cNvSpPr>
            <a:spLocks noGrp="1"/>
          </p:cNvSpPr>
          <p:nvPr>
            <p:ph type="title"/>
          </p:nvPr>
        </p:nvSpPr>
        <p:spPr>
          <a:xfrm>
            <a:off x="457200" y="274638"/>
            <a:ext cx="8229600" cy="715962"/>
          </a:xfrm>
        </p:spPr>
        <p:txBody>
          <a:bodyPr>
            <a:normAutofit fontScale="90000"/>
          </a:bodyPr>
          <a:lstStyle/>
          <a:p>
            <a:pPr algn="ctr" rtl="1"/>
            <a:r>
              <a:rPr lang="ar-SA" dirty="0" smtClean="0"/>
              <a:t>اتجاهات حديثة في تأثير وسائل الإعلام</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990600"/>
            <a:ext cx="8229600" cy="5016691"/>
          </a:xfrm>
        </p:spPr>
        <p:txBody>
          <a:bodyPr>
            <a:normAutofit fontScale="92500"/>
          </a:bodyPr>
          <a:lstStyle/>
          <a:p>
            <a:pPr algn="r" rtl="1">
              <a:buFont typeface="Arial" charset="0"/>
              <a:buChar char="•"/>
            </a:pPr>
            <a:r>
              <a:rPr lang="ar-SA" dirty="0" smtClean="0">
                <a:solidFill>
                  <a:srgbClr val="7030A0"/>
                </a:solidFill>
              </a:rPr>
              <a:t>دور وسائل الاعلام في ادراك الجمهور:</a:t>
            </a:r>
          </a:p>
          <a:p>
            <a:pPr algn="r" rtl="1">
              <a:buNone/>
            </a:pPr>
            <a:r>
              <a:rPr lang="ar-SA" dirty="0" smtClean="0"/>
              <a:t>- </a:t>
            </a:r>
            <a:r>
              <a:rPr lang="ar-SA" u="sng" dirty="0" smtClean="0"/>
              <a:t>تُعرف عملية الادراك </a:t>
            </a:r>
            <a:r>
              <a:rPr lang="ar-SA" dirty="0" smtClean="0"/>
              <a:t>بأنها تفسير البيانات الدقيقة التي تأتي لنا من خلال الحواس الخمس.</a:t>
            </a:r>
          </a:p>
          <a:p>
            <a:pPr algn="r" rtl="1">
              <a:buFontTx/>
              <a:buChar char="-"/>
            </a:pPr>
            <a:r>
              <a:rPr lang="ar-SA" dirty="0" smtClean="0"/>
              <a:t>تقول نظرية الإدراك ان عملية تفسير الرسائل الاعلامية قد تكون معقدة والأهداف المرجوة من قبل القائمين بالاتصال قد تكون صعبة التحقيق</a:t>
            </a:r>
          </a:p>
          <a:p>
            <a:pPr algn="r" rtl="1">
              <a:buFontTx/>
              <a:buChar char="-"/>
            </a:pPr>
            <a:r>
              <a:rPr lang="ar-SA" dirty="0" smtClean="0"/>
              <a:t>حيث يرغب القائمون بالاتصال ان يجذبوا الانتباه لرسائلهم، تعلم الجمهور من مضامين تلك الرسائل، وإحداث التغييرات المستهدفة في الاتجاهات والمعتقدات او صياغة الاستجابات السلوكية المناسبة.</a:t>
            </a:r>
          </a:p>
          <a:p>
            <a:pPr algn="r" rtl="1">
              <a:buFontTx/>
              <a:buChar char="-"/>
            </a:pPr>
            <a:r>
              <a:rPr lang="ar-SA" dirty="0" smtClean="0">
                <a:solidFill>
                  <a:schemeClr val="accent6">
                    <a:lumMod val="50000"/>
                  </a:schemeClr>
                </a:solidFill>
              </a:rPr>
              <a:t>حددت الابحاث نوعين من انواع تأثير وسائل الاعلام على الادراك: </a:t>
            </a:r>
            <a:r>
              <a:rPr lang="ar-SA" dirty="0" smtClean="0"/>
              <a:t>بنائي ووظيفي: </a:t>
            </a:r>
            <a:r>
              <a:rPr lang="ar-SA" u="sng" dirty="0" smtClean="0"/>
              <a:t>يتحقق التأثير البنائي </a:t>
            </a:r>
            <a:r>
              <a:rPr lang="ar-SA" dirty="0" smtClean="0"/>
              <a:t>على الادراك من خلال الجوانب الفيزيقية للمثير الذي نتعرض له. </a:t>
            </a:r>
            <a:r>
              <a:rPr lang="ar-SA" u="sng" dirty="0" smtClean="0"/>
              <a:t>وتتمثل التأثيرات الوظيفية </a:t>
            </a:r>
            <a:r>
              <a:rPr lang="ar-SA" dirty="0" smtClean="0"/>
              <a:t>في العوامل النفسية التي تؤثر في الإدراك، والتي تسمح ببعض الذاتية في تلك العملية.</a:t>
            </a:r>
          </a:p>
        </p:txBody>
      </p:sp>
      <p:sp>
        <p:nvSpPr>
          <p:cNvPr id="3" name="Title 2"/>
          <p:cNvSpPr>
            <a:spLocks noGrp="1"/>
          </p:cNvSpPr>
          <p:nvPr>
            <p:ph type="title"/>
          </p:nvPr>
        </p:nvSpPr>
        <p:spPr>
          <a:xfrm>
            <a:off x="457200" y="274638"/>
            <a:ext cx="8229600" cy="639762"/>
          </a:xfrm>
        </p:spPr>
        <p:txBody>
          <a:bodyPr>
            <a:normAutofit fontScale="90000"/>
          </a:bodyPr>
          <a:lstStyle/>
          <a:p>
            <a:pPr algn="ctr" rtl="1"/>
            <a:r>
              <a:rPr lang="ar-SA" b="0" dirty="0" smtClean="0">
                <a:solidFill>
                  <a:schemeClr val="bg1">
                    <a:lumMod val="50000"/>
                  </a:schemeClr>
                </a:solidFill>
                <a:effectLst/>
              </a:rPr>
              <a:t>تابع- مدخل الإدراك</a:t>
            </a:r>
            <a:endParaRPr lang="en-US" b="0" dirty="0">
              <a:solidFill>
                <a:schemeClr val="bg1">
                  <a:lumMod val="50000"/>
                </a:schemeClr>
              </a:solidFill>
              <a:effectLst/>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914400"/>
            <a:ext cx="8229600" cy="5092891"/>
          </a:xfrm>
        </p:spPr>
        <p:txBody>
          <a:bodyPr/>
          <a:lstStyle/>
          <a:p>
            <a:pPr algn="r" rtl="1">
              <a:buFont typeface="Arial" charset="0"/>
              <a:buChar char="•"/>
            </a:pPr>
            <a:r>
              <a:rPr lang="ar-SA" dirty="0" smtClean="0">
                <a:solidFill>
                  <a:srgbClr val="7030A0"/>
                </a:solidFill>
              </a:rPr>
              <a:t>أنواع الإدراك في وسائل الإعلام:</a:t>
            </a:r>
          </a:p>
          <a:p>
            <a:pPr algn="r" rtl="1">
              <a:buFontTx/>
              <a:buChar char="-"/>
            </a:pPr>
            <a:r>
              <a:rPr lang="ar-SA" dirty="0" smtClean="0"/>
              <a:t>يستند الادراك في مجال الاعلام على خمسة عناصر تتمثل في:</a:t>
            </a:r>
          </a:p>
          <a:p>
            <a:pPr marL="624078" indent="-514350" algn="r" rtl="1">
              <a:buAutoNum type="arabicPeriod"/>
            </a:pPr>
            <a:r>
              <a:rPr lang="ar-SA" dirty="0" smtClean="0"/>
              <a:t>الادراك الذاتي.</a:t>
            </a:r>
          </a:p>
          <a:p>
            <a:pPr marL="624078" indent="-514350" algn="r" rtl="1">
              <a:buAutoNum type="arabicPeriod"/>
            </a:pPr>
            <a:r>
              <a:rPr lang="ar-SA" dirty="0" smtClean="0"/>
              <a:t>الادراك البيئي.</a:t>
            </a:r>
          </a:p>
          <a:p>
            <a:pPr marL="624078" indent="-514350" algn="r" rtl="1">
              <a:buAutoNum type="arabicPeriod"/>
            </a:pPr>
            <a:r>
              <a:rPr lang="ar-SA" dirty="0" smtClean="0"/>
              <a:t>الادراك المتعلم.</a:t>
            </a:r>
          </a:p>
          <a:p>
            <a:pPr marL="624078" indent="-514350" algn="r" rtl="1">
              <a:buAutoNum type="arabicPeriod"/>
            </a:pPr>
            <a:r>
              <a:rPr lang="ar-SA" dirty="0" smtClean="0"/>
              <a:t>الادراك المادي.</a:t>
            </a:r>
          </a:p>
          <a:p>
            <a:pPr marL="624078" indent="-514350" algn="r" rtl="1">
              <a:buAutoNum type="arabicPeriod"/>
            </a:pPr>
            <a:r>
              <a:rPr lang="ar-SA" dirty="0" smtClean="0"/>
              <a:t>الادراك الثقافي.</a:t>
            </a:r>
          </a:p>
          <a:p>
            <a:pPr marL="624078" indent="-514350" algn="r" rtl="1">
              <a:buNone/>
            </a:pPr>
            <a:r>
              <a:rPr lang="ar-SA" dirty="0" smtClean="0"/>
              <a:t>- </a:t>
            </a:r>
            <a:r>
              <a:rPr lang="ar-SA" dirty="0" smtClean="0">
                <a:solidFill>
                  <a:srgbClr val="7030A0"/>
                </a:solidFill>
              </a:rPr>
              <a:t>الادراك ووسائل الاعلام: </a:t>
            </a:r>
            <a:r>
              <a:rPr lang="ar-SA" dirty="0" smtClean="0"/>
              <a:t>كل مما سبق يؤكد ان الادراك يتأثر بالافتراضات والتوقعات الثقافية والاحتياجات المزاجية والمواقف. فتلك الافتراضات تؤثر على استجابات الجمهور للرسائل الاعلامية.</a:t>
            </a:r>
            <a:endParaRPr lang="en-US" dirty="0"/>
          </a:p>
        </p:txBody>
      </p:sp>
      <p:sp>
        <p:nvSpPr>
          <p:cNvPr id="3" name="Title 2"/>
          <p:cNvSpPr>
            <a:spLocks noGrp="1"/>
          </p:cNvSpPr>
          <p:nvPr>
            <p:ph type="title"/>
          </p:nvPr>
        </p:nvSpPr>
        <p:spPr>
          <a:xfrm>
            <a:off x="457200" y="274638"/>
            <a:ext cx="8229600" cy="639762"/>
          </a:xfrm>
        </p:spPr>
        <p:txBody>
          <a:bodyPr>
            <a:normAutofit fontScale="90000"/>
          </a:bodyPr>
          <a:lstStyle/>
          <a:p>
            <a:pPr algn="ctr" rtl="1"/>
            <a:r>
              <a:rPr lang="ar-SA" b="0" dirty="0" smtClean="0">
                <a:solidFill>
                  <a:schemeClr val="bg1">
                    <a:lumMod val="50000"/>
                  </a:schemeClr>
                </a:solidFill>
                <a:effectLst/>
              </a:rPr>
              <a:t>تابع- مدخل الإدراك</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838200"/>
            <a:ext cx="8229600" cy="5169091"/>
          </a:xfrm>
        </p:spPr>
        <p:txBody>
          <a:bodyPr>
            <a:normAutofit fontScale="92500" lnSpcReduction="10000"/>
          </a:bodyPr>
          <a:lstStyle/>
          <a:p>
            <a:pPr algn="r" rtl="1">
              <a:buNone/>
            </a:pPr>
            <a:r>
              <a:rPr lang="ar-SA" dirty="0" smtClean="0">
                <a:solidFill>
                  <a:srgbClr val="7030A0"/>
                </a:solidFill>
              </a:rPr>
              <a:t>* العمليات الانتقائية الاخرى: </a:t>
            </a:r>
            <a:r>
              <a:rPr lang="ar-SA" dirty="0" smtClean="0"/>
              <a:t>هناك عمليات اخرى مماثلة لتعرض الانتقائي تأتي من خلال التعرض لوسائل الاعلام وهي:</a:t>
            </a:r>
          </a:p>
          <a:p>
            <a:pPr algn="r" rtl="1">
              <a:buNone/>
            </a:pPr>
            <a:r>
              <a:rPr lang="ar-SA" dirty="0" smtClean="0">
                <a:solidFill>
                  <a:srgbClr val="00B050"/>
                </a:solidFill>
              </a:rPr>
              <a:t>أ) التعرض الانتقائي: </a:t>
            </a:r>
            <a:r>
              <a:rPr lang="ar-SA" dirty="0" smtClean="0"/>
              <a:t>هو ميل الناس للتعرض او لجذب النتباههم للرسائل الاعلامية ،وهم يشعرون ان الرسائل الاعلامية تلك تتفق مع مواقفهم واتجاهاتهم.</a:t>
            </a:r>
          </a:p>
          <a:p>
            <a:pPr algn="r" rtl="1">
              <a:buNone/>
            </a:pPr>
            <a:r>
              <a:rPr lang="ar-SA" dirty="0" smtClean="0">
                <a:solidFill>
                  <a:srgbClr val="00B050"/>
                </a:solidFill>
              </a:rPr>
              <a:t>ب) الادراك او الانتباه الانتقائي: </a:t>
            </a:r>
            <a:r>
              <a:rPr lang="ar-SA" dirty="0" smtClean="0"/>
              <a:t>هو اعادة الصياغة العقلية او النفسية للرسالة الاعلامية بحيث ان معاني تلك الرسالة الاعلامية تتماشى مع معتقدات ومواقف واتجاهات المستقبلين لتلك الرسائل الاعلامية.</a:t>
            </a:r>
          </a:p>
          <a:p>
            <a:pPr algn="r" rtl="1">
              <a:buNone/>
            </a:pPr>
            <a:r>
              <a:rPr lang="ar-SA" dirty="0" smtClean="0">
                <a:solidFill>
                  <a:srgbClr val="00B050"/>
                </a:solidFill>
              </a:rPr>
              <a:t>ج) التذكر او الحفظ الانتقائي: </a:t>
            </a:r>
            <a:r>
              <a:rPr lang="ar-SA" dirty="0" smtClean="0"/>
              <a:t>هو العملية التي يميل فيها مستقبلي الرسائل الاعلامية لتذكر المعلومات بشكل افضل ولمدة اطول بطريقة تتسق مع مواقفهم واتجاهاتهم وتفضيلاتهم.</a:t>
            </a:r>
          </a:p>
          <a:p>
            <a:pPr algn="r" rtl="1">
              <a:buNone/>
            </a:pPr>
            <a:r>
              <a:rPr lang="ar-SA" dirty="0" smtClean="0">
                <a:solidFill>
                  <a:srgbClr val="00B050"/>
                </a:solidFill>
              </a:rPr>
              <a:t>د) التصرف الانتقائي: </a:t>
            </a:r>
            <a:r>
              <a:rPr lang="ar-SA" dirty="0" smtClean="0"/>
              <a:t>هو آخر عنصر من عناصر نظرية التأثير الانتقائي ، فهو يعني حمل المتلقي على عملية الفعل مع ترك الحرية في كيفية التصرف.</a:t>
            </a:r>
            <a:endParaRPr lang="en-US" dirty="0"/>
          </a:p>
        </p:txBody>
      </p:sp>
      <p:sp>
        <p:nvSpPr>
          <p:cNvPr id="3" name="Title 2"/>
          <p:cNvSpPr>
            <a:spLocks noGrp="1"/>
          </p:cNvSpPr>
          <p:nvPr>
            <p:ph type="title"/>
          </p:nvPr>
        </p:nvSpPr>
        <p:spPr>
          <a:xfrm>
            <a:off x="457200" y="274638"/>
            <a:ext cx="8229600" cy="639762"/>
          </a:xfrm>
        </p:spPr>
        <p:txBody>
          <a:bodyPr>
            <a:normAutofit fontScale="90000"/>
          </a:bodyPr>
          <a:lstStyle/>
          <a:p>
            <a:pPr algn="ctr" rtl="1"/>
            <a:r>
              <a:rPr lang="ar-SA" b="0" dirty="0" smtClean="0">
                <a:solidFill>
                  <a:schemeClr val="bg1">
                    <a:lumMod val="50000"/>
                  </a:schemeClr>
                </a:solidFill>
                <a:effectLst/>
              </a:rPr>
              <a:t>تابع- مدخل الإدراك</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algn="r" rtl="1">
              <a:buFont typeface="Arial" charset="0"/>
              <a:buChar char="•"/>
            </a:pPr>
            <a:r>
              <a:rPr lang="ar-SA" dirty="0" smtClean="0">
                <a:solidFill>
                  <a:srgbClr val="7030A0"/>
                </a:solidFill>
              </a:rPr>
              <a:t>المرحلة الأولى 1920-1930:</a:t>
            </a:r>
          </a:p>
          <a:p>
            <a:pPr algn="r" rtl="1">
              <a:buFontTx/>
              <a:buChar char="-"/>
            </a:pPr>
            <a:r>
              <a:rPr lang="ar-SA" u="sng" dirty="0" smtClean="0">
                <a:solidFill>
                  <a:srgbClr val="FF0000"/>
                </a:solidFill>
              </a:rPr>
              <a:t>اتجاه التأثير القوي</a:t>
            </a:r>
            <a:r>
              <a:rPr lang="en-US" u="sng" dirty="0" smtClean="0">
                <a:solidFill>
                  <a:srgbClr val="FF0000"/>
                </a:solidFill>
              </a:rPr>
              <a:t>/</a:t>
            </a:r>
            <a:r>
              <a:rPr lang="ar-SA" u="sng" dirty="0" smtClean="0">
                <a:solidFill>
                  <a:srgbClr val="FF0000"/>
                </a:solidFill>
              </a:rPr>
              <a:t> الطلقة السحرية: </a:t>
            </a:r>
            <a:r>
              <a:rPr lang="ar-SA" dirty="0" smtClean="0"/>
              <a:t>اسسها هارولد لازويل، فالرسائل من وجهة نظره ، تشبه الرصاصة، بحيث إذا وجهت وأطلقت بشكل مناسب ستصل الى مراميها.</a:t>
            </a:r>
          </a:p>
          <a:p>
            <a:pPr algn="r" rtl="1">
              <a:buFontTx/>
              <a:buChar char="-"/>
            </a:pPr>
            <a:r>
              <a:rPr lang="ar-SA" dirty="0" smtClean="0"/>
              <a:t>ويذهب اصحاب هذا الاتجاه الى ان وسائل الاعلام الجماهيرية تتمتع بنفوذ قوي وتاثير مباشر وفوري وان الرسائل التي تبثها تلك الوسائل تمارس تأثير مباشرا على الأفراد.</a:t>
            </a:r>
          </a:p>
          <a:p>
            <a:pPr algn="r" rtl="1">
              <a:buFont typeface="Arial" charset="0"/>
              <a:buChar char="•"/>
            </a:pPr>
            <a:r>
              <a:rPr lang="ar-SA" dirty="0" smtClean="0">
                <a:solidFill>
                  <a:srgbClr val="00B050"/>
                </a:solidFill>
              </a:rPr>
              <a:t>تضمنت نظرية لازويل مجموعة من الاسس أهمها:</a:t>
            </a:r>
          </a:p>
          <a:p>
            <a:pPr algn="r" rtl="1">
              <a:buNone/>
            </a:pPr>
            <a:r>
              <a:rPr lang="ar-SA" dirty="0" smtClean="0"/>
              <a:t>1- تقدم وسائل الاعلام رسائلها المختلفة لأفراد المجتمع.</a:t>
            </a:r>
          </a:p>
          <a:p>
            <a:pPr algn="r" rtl="1">
              <a:buNone/>
            </a:pPr>
            <a:r>
              <a:rPr lang="ar-SA" dirty="0" smtClean="0"/>
              <a:t>2- تهدف تلك الرسائل والمضامين الى القيام بدور المثيرات او المنبهات القوية لمشاعر وعواطف الافراد.</a:t>
            </a:r>
            <a:endParaRPr lang="en-US" dirty="0"/>
          </a:p>
        </p:txBody>
      </p:sp>
      <p:sp>
        <p:nvSpPr>
          <p:cNvPr id="2" name="Title 1"/>
          <p:cNvSpPr>
            <a:spLocks noGrp="1"/>
          </p:cNvSpPr>
          <p:nvPr>
            <p:ph type="title"/>
          </p:nvPr>
        </p:nvSpPr>
        <p:spPr/>
        <p:txBody>
          <a:bodyPr>
            <a:normAutofit fontScale="90000"/>
          </a:bodyPr>
          <a:lstStyle/>
          <a:p>
            <a:r>
              <a:rPr lang="ar-SA" dirty="0" smtClean="0"/>
              <a:t>مراحل تطور المداخل الخاصة بتأثيرات وسائل الاعلام</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914400"/>
            <a:ext cx="8839200" cy="5410200"/>
          </a:xfrm>
        </p:spPr>
        <p:txBody>
          <a:bodyPr>
            <a:normAutofit fontScale="77500" lnSpcReduction="20000"/>
          </a:bodyPr>
          <a:lstStyle/>
          <a:p>
            <a:pPr algn="ctr" rtl="1">
              <a:buNone/>
            </a:pPr>
            <a:r>
              <a:rPr lang="ar-SA" u="sng" dirty="0" smtClean="0">
                <a:solidFill>
                  <a:srgbClr val="FF0000"/>
                </a:solidFill>
              </a:rPr>
              <a:t>ثانيا: مدخل الدعوة لكسب التأييد</a:t>
            </a:r>
          </a:p>
          <a:p>
            <a:pPr algn="r" rtl="1">
              <a:buFontTx/>
              <a:buChar char="-"/>
            </a:pPr>
            <a:r>
              <a:rPr lang="ar-SA" dirty="0" smtClean="0"/>
              <a:t>تُعرف بأنها الاستخدام الاستراتيجي لوسائل الاعلام لتقديم مبادرات اجتماعية او عامة، تتدخل وسائل الاعلام في شئون المجتمع بتحديد مشكلاته والتعرف على الإجراءات التي يمكن ان تعالج تلك المشكلات بطرق تغير السياق التي بها يتخذ الناس القرارات في ضوء سلوكياتهم الصحيحة.</a:t>
            </a:r>
          </a:p>
          <a:p>
            <a:pPr algn="r" rtl="1">
              <a:buFont typeface="Arial" charset="0"/>
              <a:buChar char="•"/>
            </a:pPr>
            <a:r>
              <a:rPr lang="ar-SA" dirty="0" smtClean="0">
                <a:solidFill>
                  <a:srgbClr val="7030A0"/>
                </a:solidFill>
              </a:rPr>
              <a:t>الغرض من الدفاع ( الدعوة لكسب التأييد)</a:t>
            </a:r>
          </a:p>
          <a:p>
            <a:pPr algn="r" rtl="1">
              <a:buFontTx/>
              <a:buChar char="-"/>
            </a:pPr>
            <a:r>
              <a:rPr lang="ar-SA" dirty="0" smtClean="0"/>
              <a:t>يتمثل غرض الدفاع عن الفئات المهمشة في كسب تأييد الجمهور لهم . إذ ان بعض الناس ليسوا على دراية تامة بشأن حقوقهم كمواطنيين.</a:t>
            </a:r>
          </a:p>
          <a:p>
            <a:pPr algn="r" rtl="1">
              <a:buFont typeface="Arial" charset="0"/>
              <a:buChar char="•"/>
            </a:pPr>
            <a:r>
              <a:rPr lang="ar-SA" dirty="0" smtClean="0">
                <a:solidFill>
                  <a:srgbClr val="7030A0"/>
                </a:solidFill>
              </a:rPr>
              <a:t>المبادئ الرئيسية للداعين لكسب التأييد</a:t>
            </a:r>
          </a:p>
          <a:p>
            <a:pPr algn="r" rtl="1">
              <a:buFontTx/>
              <a:buChar char="-"/>
            </a:pPr>
            <a:r>
              <a:rPr lang="ar-SA" dirty="0" smtClean="0"/>
              <a:t>ماذا تقول للمتلقي، وما أهم الأشياء التي ينتظرها منك؟</a:t>
            </a:r>
          </a:p>
          <a:p>
            <a:pPr algn="r" rtl="1">
              <a:buFontTx/>
              <a:buChar char="-"/>
            </a:pPr>
            <a:r>
              <a:rPr lang="ar-SA" dirty="0" smtClean="0"/>
              <a:t>تمكن الافراد لبذل المزيد من اجل انفسهم ويقلل من الاعتماد على الاخرين.</a:t>
            </a:r>
          </a:p>
          <a:p>
            <a:pPr algn="r" rtl="1">
              <a:buFontTx/>
              <a:buChar char="-"/>
            </a:pPr>
            <a:r>
              <a:rPr lang="ar-SA" dirty="0" smtClean="0"/>
              <a:t>ان يتسموا بمساعدة الناس.</a:t>
            </a:r>
          </a:p>
          <a:p>
            <a:pPr algn="r" rtl="1">
              <a:buFontTx/>
              <a:buChar char="-"/>
            </a:pPr>
            <a:r>
              <a:rPr lang="ar-SA" dirty="0" smtClean="0"/>
              <a:t>يجب للقائم بالاتصال الدفاع لكسب التأييد في ضوء توافر معلومات ذات نوعية جيدة.</a:t>
            </a:r>
          </a:p>
          <a:p>
            <a:pPr algn="r" rtl="1">
              <a:buFontTx/>
              <a:buChar char="-"/>
            </a:pPr>
            <a:r>
              <a:rPr lang="ar-SA" dirty="0" smtClean="0"/>
              <a:t>الجمع بين اهل الخبرة المعنيين بالقضية و بإتاحة فرصة كافية لتعبير نماذج من اصحاب تلك القضية عن انفسهم.</a:t>
            </a:r>
          </a:p>
          <a:p>
            <a:pPr algn="r" rtl="1">
              <a:buFontTx/>
              <a:buChar char="-"/>
            </a:pPr>
            <a:r>
              <a:rPr lang="ar-SA" dirty="0" smtClean="0"/>
              <a:t>له الحق في العمل على زيادة اهتمام المتلقي بالقضية.</a:t>
            </a:r>
          </a:p>
          <a:p>
            <a:pPr algn="r" rtl="1">
              <a:buFontTx/>
              <a:buChar char="-"/>
            </a:pPr>
            <a:r>
              <a:rPr lang="ar-SA" dirty="0" smtClean="0"/>
              <a:t>لا يشترط ان يتفق مع اصحاب القضية المطروحة ولكن عليه احترام وجهة نظرهم والتعبير عنها بدقة.</a:t>
            </a:r>
          </a:p>
          <a:p>
            <a:pPr algn="r" rtl="1">
              <a:buNone/>
            </a:pPr>
            <a:endParaRPr lang="en-US" dirty="0"/>
          </a:p>
        </p:txBody>
      </p:sp>
      <p:sp>
        <p:nvSpPr>
          <p:cNvPr id="3" name="Title 2"/>
          <p:cNvSpPr>
            <a:spLocks noGrp="1"/>
          </p:cNvSpPr>
          <p:nvPr>
            <p:ph type="title"/>
          </p:nvPr>
        </p:nvSpPr>
        <p:spPr>
          <a:xfrm>
            <a:off x="457200" y="274638"/>
            <a:ext cx="8229600" cy="563562"/>
          </a:xfrm>
        </p:spPr>
        <p:txBody>
          <a:bodyPr>
            <a:normAutofit fontScale="90000"/>
          </a:bodyPr>
          <a:lstStyle/>
          <a:p>
            <a:pPr algn="ctr" rtl="1"/>
            <a:r>
              <a:rPr lang="ar-SA" b="0" dirty="0" smtClean="0">
                <a:effectLst/>
              </a:rPr>
              <a:t>تابع- اتجاهات حديثة في تأثير وسائل الإعلام</a:t>
            </a:r>
            <a:endParaRPr lang="en-US" b="0" dirty="0">
              <a:effectLst/>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990600"/>
            <a:ext cx="8229600" cy="5016691"/>
          </a:xfrm>
        </p:spPr>
        <p:txBody>
          <a:bodyPr/>
          <a:lstStyle/>
          <a:p>
            <a:pPr algn="r" rtl="1">
              <a:buFont typeface="Arial" charset="0"/>
              <a:buChar char="•"/>
            </a:pPr>
            <a:r>
              <a:rPr lang="ar-SA" dirty="0" smtClean="0">
                <a:solidFill>
                  <a:srgbClr val="9900CC"/>
                </a:solidFill>
              </a:rPr>
              <a:t>”أطفال الشوارع“نموذجا لدعوة اعلامية لكسب التأييد:</a:t>
            </a:r>
          </a:p>
          <a:p>
            <a:pPr algn="r" rtl="1">
              <a:buFontTx/>
              <a:buChar char="-"/>
            </a:pPr>
            <a:r>
              <a:rPr lang="ar-SA" dirty="0" smtClean="0"/>
              <a:t>يستطيع القائمون بالاتصال الترويج لحقوق الاطفال او الانشطة المرتبطة بأطفال الشوارع الآخرين.</a:t>
            </a:r>
          </a:p>
          <a:p>
            <a:pPr algn="r" rtl="1">
              <a:buFontTx/>
              <a:buChar char="-"/>
            </a:pPr>
            <a:r>
              <a:rPr lang="ar-SA" dirty="0" smtClean="0"/>
              <a:t>يمكن التنبيه بحالة أطفال الشوارع ودورهم لكسب تأييد المجتمع لهم ومساندتهم وأسرهم في مجتمعاتهم المحلية باستخدام وسائل الإعلام.</a:t>
            </a:r>
          </a:p>
          <a:p>
            <a:pPr algn="r" rtl="1">
              <a:buFont typeface="Arial" charset="0"/>
              <a:buChar char="•"/>
            </a:pPr>
            <a:r>
              <a:rPr lang="ar-SA" dirty="0" smtClean="0">
                <a:solidFill>
                  <a:srgbClr val="00B050"/>
                </a:solidFill>
              </a:rPr>
              <a:t>استمالة وسائل الإعلام</a:t>
            </a:r>
          </a:p>
          <a:p>
            <a:pPr algn="r" rtl="1">
              <a:buNone/>
            </a:pPr>
            <a:r>
              <a:rPr lang="ar-SA" dirty="0" smtClean="0"/>
              <a:t>- يعد جذب انتباه صُناع القرار والجمهور العام لقضية ما ، واحدة من الإستراتيجيات الرئيسة للدعوة لكسب التأييد لقضية ما لتوليد التعاطف والدعم.</a:t>
            </a:r>
            <a:endParaRPr lang="en-US" dirty="0"/>
          </a:p>
        </p:txBody>
      </p:sp>
      <p:sp>
        <p:nvSpPr>
          <p:cNvPr id="3" name="Title 2"/>
          <p:cNvSpPr>
            <a:spLocks noGrp="1"/>
          </p:cNvSpPr>
          <p:nvPr>
            <p:ph type="title"/>
          </p:nvPr>
        </p:nvSpPr>
        <p:spPr>
          <a:xfrm>
            <a:off x="457200" y="274638"/>
            <a:ext cx="8229600" cy="639762"/>
          </a:xfrm>
        </p:spPr>
        <p:txBody>
          <a:bodyPr>
            <a:normAutofit fontScale="90000"/>
          </a:bodyPr>
          <a:lstStyle/>
          <a:p>
            <a:pPr algn="ctr" rtl="1"/>
            <a:r>
              <a:rPr lang="ar-SA" b="0" dirty="0" smtClean="0">
                <a:solidFill>
                  <a:schemeClr val="bg1">
                    <a:lumMod val="50000"/>
                  </a:schemeClr>
                </a:solidFill>
                <a:effectLst/>
              </a:rPr>
              <a:t>تابع- مدخل الدعوة لكسب التأييد</a:t>
            </a:r>
            <a:endParaRPr lang="en-US" b="0" dirty="0">
              <a:solidFill>
                <a:schemeClr val="bg1">
                  <a:lumMod val="50000"/>
                </a:schemeClr>
              </a:solidFill>
              <a:effectLst/>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990600"/>
            <a:ext cx="8229600" cy="5016691"/>
          </a:xfrm>
        </p:spPr>
        <p:txBody>
          <a:bodyPr>
            <a:normAutofit fontScale="92500"/>
          </a:bodyPr>
          <a:lstStyle/>
          <a:p>
            <a:pPr algn="r" rtl="1">
              <a:buFontTx/>
              <a:buChar char="-"/>
            </a:pPr>
            <a:r>
              <a:rPr lang="ar-SA" dirty="0" smtClean="0"/>
              <a:t>يُعد الادراك عملية معقدة تنطوي على عوامل هيكلية من المثيرات المادية والعوامل الفنية او التأثيرات النفسية من إدراك الكائن الحي، من بين هذه التأثيرات النفسية هي احتياجات المدرك، رغباته، اتجاهاته.</a:t>
            </a:r>
          </a:p>
          <a:p>
            <a:pPr algn="r" rtl="1">
              <a:buFontTx/>
              <a:buChar char="-"/>
            </a:pPr>
            <a:r>
              <a:rPr lang="ar-SA" dirty="0" smtClean="0">
                <a:solidFill>
                  <a:schemeClr val="accent4">
                    <a:lumMod val="50000"/>
                  </a:schemeClr>
                </a:solidFill>
              </a:rPr>
              <a:t>تعددت النظريات المفسرة للادراك، فمنها:</a:t>
            </a:r>
          </a:p>
          <a:p>
            <a:pPr algn="r" rtl="1">
              <a:buFont typeface="Arial" charset="0"/>
              <a:buChar char="•"/>
            </a:pPr>
            <a:r>
              <a:rPr lang="ar-SA" dirty="0" smtClean="0">
                <a:solidFill>
                  <a:srgbClr val="C00000"/>
                </a:solidFill>
              </a:rPr>
              <a:t>نظرية الإدراك والتعلم الاجتماعي: </a:t>
            </a:r>
            <a:r>
              <a:rPr lang="ar-SA" dirty="0" smtClean="0"/>
              <a:t>تستمد جذورها من المدرسة السلوكية في علم النفس. وتنسب الى نيل ميلر و جون دولارد ، وهما اول من اهتم بالتعلم من خلال الملاحظة في البيئة المحيطة بالفرد او المجتمع الذي يعيش فيه. وهو الاساس الذي بنى علية ”البرت بندورا“نظرية الادراك والتعلم الاجتماعي من وسائل الاعلام.</a:t>
            </a:r>
          </a:p>
          <a:p>
            <a:pPr algn="r" rtl="1">
              <a:buNone/>
            </a:pPr>
            <a:r>
              <a:rPr lang="ar-SA" dirty="0" smtClean="0"/>
              <a:t>- وتعنى ان الافراد يتعلمون من الخبرات والتجارب في البيئة المحيطة بهم من المجتمع، ومن بينها وسائل الاعلام، وهذا التعلم يؤثر في سلوك الافراد وآرائهم وعاداتهم وإتجاهاتهم و معتقداتهم وصفات شخصياتهم وغيرها.</a:t>
            </a:r>
          </a:p>
        </p:txBody>
      </p:sp>
      <p:sp>
        <p:nvSpPr>
          <p:cNvPr id="3" name="Title 2"/>
          <p:cNvSpPr>
            <a:spLocks noGrp="1"/>
          </p:cNvSpPr>
          <p:nvPr>
            <p:ph type="title"/>
          </p:nvPr>
        </p:nvSpPr>
        <p:spPr>
          <a:xfrm>
            <a:off x="457200" y="274638"/>
            <a:ext cx="8229600" cy="715962"/>
          </a:xfrm>
        </p:spPr>
        <p:txBody>
          <a:bodyPr>
            <a:normAutofit fontScale="90000"/>
          </a:bodyPr>
          <a:lstStyle/>
          <a:p>
            <a:pPr algn="ctr" rtl="1"/>
            <a:r>
              <a:rPr lang="ar-SA" dirty="0" smtClean="0">
                <a:solidFill>
                  <a:srgbClr val="C00000"/>
                </a:solidFill>
              </a:rPr>
              <a:t>تفاعل مدخل الإدراك والدعوة لكسب التأييد</a:t>
            </a:r>
            <a:endParaRPr lang="en-US" dirty="0">
              <a:solidFill>
                <a:srgbClr val="C00000"/>
              </a:solidFill>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990600"/>
            <a:ext cx="8229600" cy="5016691"/>
          </a:xfrm>
        </p:spPr>
        <p:txBody>
          <a:bodyPr/>
          <a:lstStyle/>
          <a:p>
            <a:pPr algn="r" rtl="1">
              <a:buFontTx/>
              <a:buChar char="-"/>
            </a:pPr>
            <a:r>
              <a:rPr lang="ar-SA" dirty="0" smtClean="0"/>
              <a:t>التعلم الاجتماعي من وسائل الاعلام يتم في واحد او كل من مجالات التعلم بالملاحظة وبالثواب وبالعقاب.</a:t>
            </a:r>
          </a:p>
          <a:p>
            <a:pPr algn="r" rtl="1">
              <a:buFontTx/>
              <a:buChar char="-"/>
            </a:pPr>
            <a:r>
              <a:rPr lang="ar-SA" dirty="0" smtClean="0"/>
              <a:t>فالفرد يتعلم من وسائل الاعلام سلوكا وأفكارا وصفات مستخدما كل العمليات المعرفية والنفسية التي يتم عن طريقها التعلم مثل الانتباه والتذكر والتكرار والحافز.</a:t>
            </a:r>
          </a:p>
          <a:p>
            <a:pPr algn="r" rtl="1">
              <a:buFontTx/>
              <a:buChar char="-"/>
            </a:pPr>
            <a:r>
              <a:rPr lang="ar-SA" dirty="0" smtClean="0"/>
              <a:t>اقترح باندورا ان البيئة مسئولة عن السلوك، ولكن السلوك ايضا مسؤل عن البيئة بنفس القدر. وقد اطلق مصطلح </a:t>
            </a:r>
            <a:r>
              <a:rPr lang="ar-SA" u="sng" dirty="0" smtClean="0"/>
              <a:t>الحتمية المتبادلة</a:t>
            </a:r>
            <a:r>
              <a:rPr lang="ar-SA" dirty="0" smtClean="0"/>
              <a:t>، بمعنى ان الناس وسلوك الشخص يحدد كل منهما الآخر.</a:t>
            </a:r>
          </a:p>
          <a:p>
            <a:pPr algn="r" rtl="1">
              <a:buFontTx/>
              <a:buChar char="-"/>
            </a:pPr>
            <a:r>
              <a:rPr lang="ar-SA" dirty="0" smtClean="0"/>
              <a:t>وقد بدأ باندورا ينظ للشخصية بوصفها تفاعلا بين ثلاثة اشياءهي : البيئة ، السلوك، والعمليات النفسية للشخص. وتتضمن تلك العمليات النفسية قدرتنا على الإحتفاظ بالصور العقلية وباللغة في أذهاننا.</a:t>
            </a:r>
          </a:p>
          <a:p>
            <a:pPr algn="r" rtl="1">
              <a:buFontTx/>
              <a:buChar char="-"/>
            </a:pPr>
            <a:endParaRPr lang="ar-SA" dirty="0" smtClean="0"/>
          </a:p>
        </p:txBody>
      </p:sp>
      <p:sp>
        <p:nvSpPr>
          <p:cNvPr id="3" name="Title 2"/>
          <p:cNvSpPr>
            <a:spLocks noGrp="1"/>
          </p:cNvSpPr>
          <p:nvPr>
            <p:ph type="title"/>
          </p:nvPr>
        </p:nvSpPr>
        <p:spPr>
          <a:xfrm>
            <a:off x="457200" y="274638"/>
            <a:ext cx="8229600" cy="639762"/>
          </a:xfrm>
        </p:spPr>
        <p:txBody>
          <a:bodyPr>
            <a:normAutofit fontScale="90000"/>
          </a:bodyPr>
          <a:lstStyle/>
          <a:p>
            <a:pPr algn="ctr" rtl="1"/>
            <a:r>
              <a:rPr lang="ar-SA" b="0" dirty="0" smtClean="0">
                <a:solidFill>
                  <a:schemeClr val="bg1">
                    <a:lumMod val="50000"/>
                  </a:schemeClr>
                </a:solidFill>
                <a:effectLst/>
              </a:rPr>
              <a:t>تابع- نظرية الإدراك والتعلم الاجتماعي</a:t>
            </a:r>
            <a:endParaRPr lang="en-US" b="0" dirty="0">
              <a:solidFill>
                <a:schemeClr val="bg1">
                  <a:lumMod val="50000"/>
                </a:schemeClr>
              </a:solidFill>
              <a:effectLst/>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990600"/>
            <a:ext cx="8229600" cy="5016691"/>
          </a:xfrm>
        </p:spPr>
        <p:txBody>
          <a:bodyPr/>
          <a:lstStyle/>
          <a:p>
            <a:pPr algn="r" rtl="1">
              <a:buFontTx/>
              <a:buChar char="-"/>
            </a:pPr>
            <a:r>
              <a:rPr lang="ar-SA" dirty="0" smtClean="0"/>
              <a:t>وبإضافة باندورا ”التصور الذهني واللغة“الى العناصر الثلاثة السابقة ( البيئة والسلوك و العمليات النفسية) أمكن لباندورا أن يُنظر على نحو أكثر فعالية لعمليتين معرفيتين اجتماعيتين وهما: التعلم بالملاحظة او مايعرف بالتنمذج ، وتنظيم الذات.</a:t>
            </a:r>
          </a:p>
          <a:p>
            <a:pPr algn="r" rtl="1">
              <a:buFontTx/>
              <a:buChar char="-"/>
            </a:pPr>
            <a:r>
              <a:rPr lang="ar-SA" dirty="0" smtClean="0"/>
              <a:t>التعلم بالملاحظة او التنمذج أطلق عليها باندورا ظاهرة التعلم بالملاحظة او التنمذج ، ويطلق على نظرية باندورا نظرية التعلم الاجتماعي.</a:t>
            </a:r>
          </a:p>
          <a:p>
            <a:pPr algn="r" rtl="1">
              <a:buFont typeface="Arial" charset="0"/>
              <a:buChar char="•"/>
            </a:pPr>
            <a:r>
              <a:rPr lang="ar-SA" dirty="0" smtClean="0">
                <a:solidFill>
                  <a:srgbClr val="0070C0"/>
                </a:solidFill>
              </a:rPr>
              <a:t>ذكر باندورا خطوات متضمنة في عملية التنمذج وهي</a:t>
            </a:r>
            <a:r>
              <a:rPr lang="ar-SA" dirty="0" smtClean="0"/>
              <a:t>:</a:t>
            </a:r>
          </a:p>
          <a:p>
            <a:pPr algn="r" rtl="1">
              <a:buNone/>
            </a:pPr>
            <a:r>
              <a:rPr lang="ar-SA" dirty="0" smtClean="0">
                <a:solidFill>
                  <a:srgbClr val="00B050"/>
                </a:solidFill>
              </a:rPr>
              <a:t>1- الانتباه: </a:t>
            </a:r>
            <a:r>
              <a:rPr lang="ar-SA" dirty="0" smtClean="0"/>
              <a:t>تعلم اي شيئ يحتاج ان يكون الشخص منتبها.</a:t>
            </a:r>
          </a:p>
          <a:p>
            <a:pPr algn="r" rtl="1">
              <a:buNone/>
            </a:pPr>
            <a:r>
              <a:rPr lang="ar-SA" dirty="0" smtClean="0">
                <a:solidFill>
                  <a:srgbClr val="00B050"/>
                </a:solidFill>
              </a:rPr>
              <a:t>2- الاحتفاظ: </a:t>
            </a:r>
            <a:r>
              <a:rPr lang="ar-SA" dirty="0" smtClean="0"/>
              <a:t>يتوجب على الشخص تذكر الشيئ الذي انتبه اليه.</a:t>
            </a:r>
          </a:p>
          <a:p>
            <a:pPr algn="r" rtl="1">
              <a:buNone/>
            </a:pPr>
            <a:r>
              <a:rPr lang="ar-SA" dirty="0" smtClean="0">
                <a:solidFill>
                  <a:srgbClr val="00B050"/>
                </a:solidFill>
              </a:rPr>
              <a:t>3- إعادة الانتاج: </a:t>
            </a:r>
            <a:r>
              <a:rPr lang="ar-SA" dirty="0" smtClean="0"/>
              <a:t>اي ترجمة المخططات الذهنية الى سلوك فعلي.</a:t>
            </a:r>
          </a:p>
        </p:txBody>
      </p:sp>
      <p:sp>
        <p:nvSpPr>
          <p:cNvPr id="3" name="Title 2"/>
          <p:cNvSpPr>
            <a:spLocks noGrp="1"/>
          </p:cNvSpPr>
          <p:nvPr>
            <p:ph type="title"/>
          </p:nvPr>
        </p:nvSpPr>
        <p:spPr>
          <a:xfrm>
            <a:off x="457200" y="274638"/>
            <a:ext cx="8229600" cy="639762"/>
          </a:xfrm>
        </p:spPr>
        <p:txBody>
          <a:bodyPr>
            <a:normAutofit fontScale="90000"/>
          </a:bodyPr>
          <a:lstStyle/>
          <a:p>
            <a:pPr algn="ctr" rtl="1"/>
            <a:r>
              <a:rPr lang="ar-SA" b="0" dirty="0" smtClean="0">
                <a:solidFill>
                  <a:schemeClr val="bg1">
                    <a:lumMod val="50000"/>
                  </a:schemeClr>
                </a:solidFill>
                <a:effectLst/>
              </a:rPr>
              <a:t>تابع- نظرية الإدراك والتعلم الاجتماعي</a:t>
            </a: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914400"/>
            <a:ext cx="8458200" cy="5334000"/>
          </a:xfrm>
        </p:spPr>
        <p:txBody>
          <a:bodyPr/>
          <a:lstStyle/>
          <a:p>
            <a:pPr algn="r" rtl="1">
              <a:buNone/>
            </a:pPr>
            <a:r>
              <a:rPr lang="ar-SA" dirty="0" smtClean="0">
                <a:solidFill>
                  <a:schemeClr val="bg1">
                    <a:lumMod val="50000"/>
                  </a:schemeClr>
                </a:solidFill>
              </a:rPr>
              <a:t>تابع- خطوات متضمنة في عملية التنمذج :</a:t>
            </a:r>
          </a:p>
          <a:p>
            <a:pPr algn="r" rtl="1">
              <a:buNone/>
            </a:pPr>
            <a:r>
              <a:rPr lang="ar-SA" dirty="0" smtClean="0">
                <a:solidFill>
                  <a:srgbClr val="00B050"/>
                </a:solidFill>
              </a:rPr>
              <a:t>4- الدافعية: </a:t>
            </a:r>
            <a:r>
              <a:rPr lang="ar-SA" dirty="0" smtClean="0"/>
              <a:t>وذكر باندورا عددا من الدوافع:</a:t>
            </a:r>
          </a:p>
          <a:p>
            <a:pPr algn="r" rtl="1">
              <a:buNone/>
            </a:pPr>
            <a:r>
              <a:rPr lang="ar-SA" dirty="0" smtClean="0">
                <a:solidFill>
                  <a:srgbClr val="FF0000"/>
                </a:solidFill>
              </a:rPr>
              <a:t>أ. </a:t>
            </a:r>
            <a:r>
              <a:rPr lang="ar-SA" dirty="0" smtClean="0"/>
              <a:t>التعزيز السابق: وهي السلوكيات التقليدية.</a:t>
            </a:r>
          </a:p>
          <a:p>
            <a:pPr algn="r" rtl="1">
              <a:buNone/>
            </a:pPr>
            <a:r>
              <a:rPr lang="ar-SA" dirty="0" smtClean="0">
                <a:solidFill>
                  <a:srgbClr val="FF0000"/>
                </a:solidFill>
              </a:rPr>
              <a:t>ب. </a:t>
            </a:r>
            <a:r>
              <a:rPr lang="ar-SA" dirty="0" smtClean="0"/>
              <a:t>التعزيزات المتوقعة: وهي الحوافز.</a:t>
            </a:r>
          </a:p>
          <a:p>
            <a:pPr algn="r" rtl="1">
              <a:buNone/>
            </a:pPr>
            <a:r>
              <a:rPr lang="ar-SA" dirty="0" smtClean="0">
                <a:solidFill>
                  <a:srgbClr val="FF0000"/>
                </a:solidFill>
              </a:rPr>
              <a:t>ج. </a:t>
            </a:r>
            <a:r>
              <a:rPr lang="ar-SA" dirty="0" smtClean="0"/>
              <a:t>التعزيز بالإنابة: اي من خلال مشاهدة واسترجاع النموذج وهو يُكافأ.</a:t>
            </a:r>
          </a:p>
          <a:p>
            <a:pPr algn="r" rtl="1">
              <a:buFontTx/>
              <a:buChar char="-"/>
            </a:pPr>
            <a:r>
              <a:rPr lang="ar-SA" dirty="0" smtClean="0"/>
              <a:t>ان الدوافع السلبية توفر اسباب عدم تقليد شخص ما:</a:t>
            </a:r>
          </a:p>
          <a:p>
            <a:pPr algn="r" rtl="1">
              <a:buNone/>
            </a:pPr>
            <a:r>
              <a:rPr lang="ar-SA" dirty="0" smtClean="0">
                <a:solidFill>
                  <a:srgbClr val="FF0000"/>
                </a:solidFill>
              </a:rPr>
              <a:t>د. </a:t>
            </a:r>
            <a:r>
              <a:rPr lang="ar-SA" dirty="0" smtClean="0"/>
              <a:t>العقاب السابق</a:t>
            </a:r>
          </a:p>
          <a:p>
            <a:pPr algn="r" rtl="1">
              <a:buNone/>
            </a:pPr>
            <a:r>
              <a:rPr lang="ar-SA" dirty="0" smtClean="0">
                <a:solidFill>
                  <a:srgbClr val="FF0000"/>
                </a:solidFill>
              </a:rPr>
              <a:t>ه‍. </a:t>
            </a:r>
            <a:r>
              <a:rPr lang="ar-SA" dirty="0" smtClean="0"/>
              <a:t>العقاب المتوقع ( التهديدات).</a:t>
            </a:r>
          </a:p>
          <a:p>
            <a:pPr algn="r" rtl="1">
              <a:buNone/>
            </a:pPr>
            <a:r>
              <a:rPr lang="ar-SA" dirty="0" smtClean="0">
                <a:solidFill>
                  <a:srgbClr val="FF0000"/>
                </a:solidFill>
              </a:rPr>
              <a:t>و. </a:t>
            </a:r>
            <a:r>
              <a:rPr lang="ar-SA" dirty="0" smtClean="0"/>
              <a:t>العقاب بالانابة</a:t>
            </a:r>
          </a:p>
          <a:p>
            <a:pPr algn="r" rtl="1">
              <a:buNone/>
            </a:pPr>
            <a:r>
              <a:rPr lang="ar-SA" dirty="0" smtClean="0"/>
              <a:t>- يقول باندورا بأن العقاب في اي صيغة كانت لا تؤدي نفس دور التعزيز ، إذ أنه يؤري الى نتيجة عكسية علينا.</a:t>
            </a:r>
            <a:endParaRPr lang="en-US" dirty="0"/>
          </a:p>
        </p:txBody>
      </p:sp>
      <p:sp>
        <p:nvSpPr>
          <p:cNvPr id="3" name="Title 2"/>
          <p:cNvSpPr>
            <a:spLocks noGrp="1"/>
          </p:cNvSpPr>
          <p:nvPr>
            <p:ph type="title"/>
          </p:nvPr>
        </p:nvSpPr>
        <p:spPr>
          <a:xfrm>
            <a:off x="457200" y="274638"/>
            <a:ext cx="8229600" cy="487362"/>
          </a:xfrm>
        </p:spPr>
        <p:txBody>
          <a:bodyPr>
            <a:normAutofit fontScale="90000"/>
          </a:bodyPr>
          <a:lstStyle/>
          <a:p>
            <a:pPr algn="ctr" rtl="1"/>
            <a:r>
              <a:rPr lang="ar-SA" b="0" dirty="0" smtClean="0">
                <a:solidFill>
                  <a:schemeClr val="bg1">
                    <a:lumMod val="50000"/>
                  </a:schemeClr>
                </a:solidFill>
                <a:effectLst/>
              </a:rPr>
              <a:t>تابع- نظرية الإدراك والتعلم الاجتماعي</a:t>
            </a:r>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762000"/>
            <a:ext cx="8763000" cy="5410200"/>
          </a:xfrm>
        </p:spPr>
        <p:txBody>
          <a:bodyPr>
            <a:normAutofit fontScale="92500" lnSpcReduction="20000"/>
          </a:bodyPr>
          <a:lstStyle/>
          <a:p>
            <a:pPr algn="r" rtl="1"/>
            <a:r>
              <a:rPr lang="ar-SA" dirty="0" smtClean="0">
                <a:solidFill>
                  <a:schemeClr val="bg1">
                    <a:lumMod val="50000"/>
                  </a:schemeClr>
                </a:solidFill>
              </a:rPr>
              <a:t>تابع- خطوات متضمنة في عملية التنمذج :</a:t>
            </a:r>
          </a:p>
          <a:p>
            <a:pPr algn="r" rtl="1">
              <a:buNone/>
            </a:pPr>
            <a:r>
              <a:rPr lang="ar-SA" dirty="0" smtClean="0">
                <a:solidFill>
                  <a:srgbClr val="00B050"/>
                </a:solidFill>
              </a:rPr>
              <a:t>5- تنظيم الذات: </a:t>
            </a:r>
            <a:r>
              <a:rPr lang="ar-SA" dirty="0" smtClean="0"/>
              <a:t> يُعد تنظيم الذات او (ممارسة السيطرة على سلوكنا) بمثابة احدى القوى المحركة للشخصية الانسانية، واقترح باندورا 3 خطوات: </a:t>
            </a:r>
          </a:p>
          <a:p>
            <a:pPr algn="r" rtl="1">
              <a:buNone/>
            </a:pPr>
            <a:r>
              <a:rPr lang="ar-SA" dirty="0" smtClean="0"/>
              <a:t>أ. </a:t>
            </a:r>
            <a:r>
              <a:rPr lang="ar-SA" dirty="0" smtClean="0"/>
              <a:t>ملاحظة </a:t>
            </a:r>
            <a:r>
              <a:rPr lang="ar-SA" dirty="0" smtClean="0"/>
              <a:t>الذات.</a:t>
            </a:r>
          </a:p>
          <a:p>
            <a:pPr algn="r" rtl="1">
              <a:buNone/>
            </a:pPr>
            <a:r>
              <a:rPr lang="ar-SA" dirty="0" smtClean="0"/>
              <a:t>ب. الحكم: اي نقوم بمقارنة مانراه بمعيار معين.</a:t>
            </a:r>
          </a:p>
          <a:p>
            <a:pPr algn="r" rtl="1">
              <a:buNone/>
            </a:pPr>
            <a:r>
              <a:rPr lang="ar-SA" dirty="0" smtClean="0"/>
              <a:t>ج. الاستجابة للذات : اي منح النفس استجابات مكافئة للذات.</a:t>
            </a:r>
          </a:p>
          <a:p>
            <a:pPr algn="r" rtl="1">
              <a:buNone/>
            </a:pPr>
            <a:r>
              <a:rPr lang="ar-SA" dirty="0" smtClean="0"/>
              <a:t>* ان ميكانيزمات التعلم الاجتماعي بنظرية باندورا تتحقق على نحو متسلسل ودقيق في منحى الدعوة لكسب التأييد لقضية أو أخرى بدء بلفت الانتباه وانتهاء بالتنمذج، على النحو التالي: </a:t>
            </a:r>
          </a:p>
          <a:p>
            <a:pPr algn="r" rtl="1">
              <a:buNone/>
            </a:pPr>
            <a:r>
              <a:rPr lang="ar-SA" dirty="0" smtClean="0"/>
              <a:t>-تؤدي التنويهات الخاصة بالبرامج الحوارية، دورا في جذب انتباه الجمهور.</a:t>
            </a:r>
          </a:p>
          <a:p>
            <a:pPr algn="r" rtl="1">
              <a:buNone/>
            </a:pPr>
            <a:r>
              <a:rPr lang="ar-SA" dirty="0" smtClean="0"/>
              <a:t>-استبقاء الصور الذهنية المقدمة عبر حلقة البرنامج، ييسر عملية الاحتفاظ.</a:t>
            </a:r>
          </a:p>
          <a:p>
            <a:pPr algn="r" rtl="1">
              <a:buNone/>
            </a:pPr>
            <a:r>
              <a:rPr lang="ar-SA" dirty="0" smtClean="0"/>
              <a:t>-يتحقق السلوك الفعلي للمتلقي المتابع لقضية البرنامج الحواري بإعادة انتاج السوك المتنمذج به، فيتحول الى داعية مناصر للقضية.</a:t>
            </a:r>
          </a:p>
          <a:p>
            <a:pPr algn="r" rtl="1">
              <a:buNone/>
            </a:pPr>
            <a:r>
              <a:rPr lang="ar-SA" dirty="0" smtClean="0"/>
              <a:t>-تزداد فعالية إعادة انتاج السلوك المتنمذج بقدر قوة وعمق الدافعية.</a:t>
            </a:r>
          </a:p>
          <a:p>
            <a:pPr algn="r" rtl="1">
              <a:buNone/>
            </a:pPr>
            <a:r>
              <a:rPr lang="ar-SA" dirty="0" smtClean="0"/>
              <a:t>-مع تكرار السلوك المتنمذج يتحول الى جزء من تنظيم الذات.</a:t>
            </a:r>
            <a:endParaRPr lang="en-US" dirty="0"/>
          </a:p>
        </p:txBody>
      </p:sp>
      <p:sp>
        <p:nvSpPr>
          <p:cNvPr id="3" name="Title 2"/>
          <p:cNvSpPr>
            <a:spLocks noGrp="1"/>
          </p:cNvSpPr>
          <p:nvPr>
            <p:ph type="title"/>
          </p:nvPr>
        </p:nvSpPr>
        <p:spPr>
          <a:xfrm>
            <a:off x="457200" y="274638"/>
            <a:ext cx="8229600" cy="639762"/>
          </a:xfrm>
        </p:spPr>
        <p:txBody>
          <a:bodyPr>
            <a:normAutofit fontScale="90000"/>
          </a:bodyPr>
          <a:lstStyle/>
          <a:p>
            <a:pPr algn="ctr" rtl="1"/>
            <a:r>
              <a:rPr lang="ar-SA" b="0" dirty="0" smtClean="0">
                <a:solidFill>
                  <a:schemeClr val="bg1">
                    <a:lumMod val="50000"/>
                  </a:schemeClr>
                </a:solidFill>
                <a:effectLst/>
              </a:rPr>
              <a:t>تابع- نظرية الإدراك والتعلم الاجتماعي</a:t>
            </a:r>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914400"/>
            <a:ext cx="8229600" cy="5092891"/>
          </a:xfrm>
        </p:spPr>
        <p:txBody>
          <a:bodyPr>
            <a:normAutofit fontScale="92500" lnSpcReduction="20000"/>
          </a:bodyPr>
          <a:lstStyle/>
          <a:p>
            <a:pPr algn="r" rtl="1">
              <a:buFontTx/>
              <a:buChar char="-"/>
            </a:pPr>
            <a:r>
              <a:rPr lang="ar-SA" dirty="0" smtClean="0"/>
              <a:t>لقد استقر الفكر السيكولوجي على تفاعل عوامل الوراثة ( ممثلة في الاستعدادات) مع عوامل ومتغيرات البيئة في تكوين وتشكيل شخصية الفرد، وعرفت تأثيرات البيئة بمصطلح الجوانب المكتسبة او المتعلمة. </a:t>
            </a:r>
          </a:p>
          <a:p>
            <a:pPr algn="r" rtl="1">
              <a:buFontTx/>
              <a:buChar char="-"/>
            </a:pPr>
            <a:r>
              <a:rPr lang="ar-SA" u="sng" dirty="0" smtClean="0"/>
              <a:t>والتعلم </a:t>
            </a:r>
            <a:r>
              <a:rPr lang="ar-SA" dirty="0" smtClean="0"/>
              <a:t>هو كل تعديل او تغير، ثابت نسبيا، يطرأ على أي من جوانب شخصية الفرد ( المعرفي</a:t>
            </a:r>
            <a:r>
              <a:rPr lang="en-US" dirty="0" smtClean="0"/>
              <a:t>/</a:t>
            </a:r>
            <a:r>
              <a:rPr lang="ar-SA" dirty="0" smtClean="0"/>
              <a:t> وجداني </a:t>
            </a:r>
            <a:r>
              <a:rPr lang="en-US" dirty="0" smtClean="0"/>
              <a:t>/</a:t>
            </a:r>
            <a:r>
              <a:rPr lang="ar-SA" dirty="0" smtClean="0"/>
              <a:t> مهاري) نتيجة خبرة التفاعل مع معطيات البيئة، وليس مظهرا للنضج في ذاته ولا أثر مؤقت للتعب او العقاقير او الانفعال.</a:t>
            </a:r>
          </a:p>
          <a:p>
            <a:pPr algn="r" rtl="1">
              <a:buFontTx/>
              <a:buChar char="-"/>
            </a:pPr>
            <a:r>
              <a:rPr lang="ar-SA" dirty="0" smtClean="0">
                <a:solidFill>
                  <a:srgbClr val="00B050"/>
                </a:solidFill>
              </a:rPr>
              <a:t>ومن تعريف التعلم تنتج فكرة منظومة التأثير الاعلامي بوصفها مناظرة لمنظومة الاكتساب والتعلم، فكلاهما يتضمن العناصر التتالية:</a:t>
            </a:r>
          </a:p>
          <a:p>
            <a:pPr algn="r" rtl="1">
              <a:buFont typeface="Arial" charset="0"/>
              <a:buChar char="•"/>
            </a:pPr>
            <a:r>
              <a:rPr lang="ar-SA" dirty="0" smtClean="0"/>
              <a:t>مصدرا للخبرة</a:t>
            </a:r>
          </a:p>
          <a:p>
            <a:pPr algn="r" rtl="1">
              <a:buFont typeface="Arial" charset="0"/>
              <a:buChar char="•"/>
            </a:pPr>
            <a:r>
              <a:rPr lang="ar-SA" dirty="0" smtClean="0"/>
              <a:t>الخبرة المستهدفة بالتعلم والاكتساب.</a:t>
            </a:r>
          </a:p>
          <a:p>
            <a:pPr algn="r" rtl="1">
              <a:buFont typeface="Arial" charset="0"/>
              <a:buChar char="•"/>
            </a:pPr>
            <a:r>
              <a:rPr lang="ar-SA" dirty="0" smtClean="0"/>
              <a:t>المتلقي.</a:t>
            </a:r>
          </a:p>
          <a:p>
            <a:pPr algn="r" rtl="1">
              <a:buFont typeface="Arial" charset="0"/>
              <a:buChar char="•"/>
            </a:pPr>
            <a:r>
              <a:rPr lang="ar-SA" dirty="0" smtClean="0"/>
              <a:t>التغذية الراجعة</a:t>
            </a:r>
          </a:p>
          <a:p>
            <a:pPr algn="r" rtl="1">
              <a:buNone/>
            </a:pPr>
            <a:r>
              <a:rPr lang="ar-SA" dirty="0" smtClean="0"/>
              <a:t>- كما ان عمليات الاتصال او التعليم تجري في سياق ثقافي يختلف في تفاصيله من ثقافة لأخرى.</a:t>
            </a:r>
            <a:endParaRPr lang="en-US" dirty="0"/>
          </a:p>
        </p:txBody>
      </p:sp>
      <p:sp>
        <p:nvSpPr>
          <p:cNvPr id="3" name="Title 2"/>
          <p:cNvSpPr>
            <a:spLocks noGrp="1"/>
          </p:cNvSpPr>
          <p:nvPr>
            <p:ph type="title"/>
          </p:nvPr>
        </p:nvSpPr>
        <p:spPr>
          <a:xfrm>
            <a:off x="457200" y="274638"/>
            <a:ext cx="8229600" cy="639762"/>
          </a:xfrm>
        </p:spPr>
        <p:txBody>
          <a:bodyPr>
            <a:normAutofit fontScale="90000"/>
          </a:bodyPr>
          <a:lstStyle/>
          <a:p>
            <a:pPr algn="ctr" rtl="1"/>
            <a:r>
              <a:rPr lang="ar-SA" b="0" dirty="0" smtClean="0">
                <a:solidFill>
                  <a:schemeClr val="bg1">
                    <a:lumMod val="50000"/>
                  </a:schemeClr>
                </a:solidFill>
                <a:effectLst/>
              </a:rPr>
              <a:t>تابع- نظرية الإدراك والتعلم الاجتماعي</a:t>
            </a:r>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990600"/>
            <a:ext cx="8229600" cy="5562600"/>
          </a:xfrm>
        </p:spPr>
        <p:txBody>
          <a:bodyPr>
            <a:normAutofit fontScale="92500" lnSpcReduction="10000"/>
          </a:bodyPr>
          <a:lstStyle/>
          <a:p>
            <a:pPr algn="r" rtl="1">
              <a:buNone/>
            </a:pPr>
            <a:r>
              <a:rPr lang="ar-SA" dirty="0" smtClean="0">
                <a:solidFill>
                  <a:srgbClr val="7030A0"/>
                </a:solidFill>
              </a:rPr>
              <a:t>* توجد قواسم مشتركة بين كافة نظريات التعلم السلوكية والمعرفية والتربوية، فجميعها تؤكد على مايلي:</a:t>
            </a:r>
          </a:p>
          <a:p>
            <a:pPr algn="r" rtl="1">
              <a:buFontTx/>
              <a:buChar char="-"/>
            </a:pPr>
            <a:r>
              <a:rPr lang="ar-SA" dirty="0" smtClean="0"/>
              <a:t>دافعية التعلم</a:t>
            </a:r>
          </a:p>
          <a:p>
            <a:pPr algn="r" rtl="1">
              <a:buFontTx/>
              <a:buChar char="-"/>
            </a:pPr>
            <a:r>
              <a:rPr lang="ar-SA" dirty="0" smtClean="0"/>
              <a:t>إثارة الانتباه</a:t>
            </a:r>
          </a:p>
          <a:p>
            <a:pPr algn="r" rtl="1">
              <a:buFontTx/>
              <a:buChar char="-"/>
            </a:pPr>
            <a:r>
              <a:rPr lang="ar-SA" dirty="0" smtClean="0"/>
              <a:t>الانتباه لمصدر الخبرة</a:t>
            </a:r>
          </a:p>
          <a:p>
            <a:pPr algn="r" rtl="1">
              <a:buFontTx/>
              <a:buChar char="-"/>
            </a:pPr>
            <a:r>
              <a:rPr lang="ar-SA" dirty="0" smtClean="0"/>
              <a:t>استقبال المعلومات</a:t>
            </a:r>
          </a:p>
          <a:p>
            <a:pPr algn="r" rtl="1">
              <a:buFontTx/>
              <a:buChar char="-"/>
            </a:pPr>
            <a:r>
              <a:rPr lang="ar-SA" dirty="0" smtClean="0"/>
              <a:t>معالجة المعلومات</a:t>
            </a:r>
          </a:p>
          <a:p>
            <a:pPr algn="r" rtl="1">
              <a:buFontTx/>
              <a:buChar char="-"/>
            </a:pPr>
            <a:r>
              <a:rPr lang="ar-SA" dirty="0" smtClean="0"/>
              <a:t>التقييم</a:t>
            </a:r>
          </a:p>
          <a:p>
            <a:pPr algn="r" rtl="1">
              <a:buFontTx/>
              <a:buChar char="-"/>
            </a:pPr>
            <a:r>
              <a:rPr lang="ar-SA" dirty="0" smtClean="0"/>
              <a:t>الاستجابة</a:t>
            </a:r>
          </a:p>
          <a:p>
            <a:pPr algn="r" rtl="1">
              <a:buFontTx/>
              <a:buChar char="-"/>
            </a:pPr>
            <a:r>
              <a:rPr lang="ar-SA" dirty="0" smtClean="0"/>
              <a:t>استدماج وتمثل الخبرة وممارستها</a:t>
            </a:r>
          </a:p>
          <a:p>
            <a:pPr algn="r" rtl="1">
              <a:buFontTx/>
              <a:buChar char="-"/>
            </a:pPr>
            <a:r>
              <a:rPr lang="ar-SA" dirty="0" smtClean="0"/>
              <a:t>التعزيز ( الأثر الإيجابي)</a:t>
            </a:r>
          </a:p>
          <a:p>
            <a:pPr algn="r" rtl="1">
              <a:buFontTx/>
              <a:buChar char="-"/>
            </a:pPr>
            <a:r>
              <a:rPr lang="ar-SA" dirty="0" smtClean="0"/>
              <a:t>العقاب ( الأثر السلبي)</a:t>
            </a:r>
          </a:p>
          <a:p>
            <a:pPr algn="r" rtl="1">
              <a:buFontTx/>
              <a:buChar char="-"/>
            </a:pPr>
            <a:r>
              <a:rPr lang="ar-SA" dirty="0" smtClean="0"/>
              <a:t>الانطفاء</a:t>
            </a:r>
          </a:p>
        </p:txBody>
      </p:sp>
      <p:sp>
        <p:nvSpPr>
          <p:cNvPr id="3" name="Title 2"/>
          <p:cNvSpPr>
            <a:spLocks noGrp="1"/>
          </p:cNvSpPr>
          <p:nvPr>
            <p:ph type="title"/>
          </p:nvPr>
        </p:nvSpPr>
        <p:spPr>
          <a:xfrm>
            <a:off x="457200" y="274638"/>
            <a:ext cx="8229600" cy="715962"/>
          </a:xfrm>
        </p:spPr>
        <p:txBody>
          <a:bodyPr>
            <a:normAutofit fontScale="90000"/>
          </a:bodyPr>
          <a:lstStyle/>
          <a:p>
            <a:pPr algn="ctr" rtl="1"/>
            <a:r>
              <a:rPr lang="ar-SA" dirty="0" smtClean="0"/>
              <a:t>تابع </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990600"/>
            <a:ext cx="8686800" cy="5016691"/>
          </a:xfrm>
        </p:spPr>
        <p:txBody>
          <a:bodyPr>
            <a:normAutofit fontScale="85000" lnSpcReduction="10000"/>
          </a:bodyPr>
          <a:lstStyle/>
          <a:p>
            <a:pPr algn="r" rtl="1">
              <a:buNone/>
            </a:pPr>
            <a:r>
              <a:rPr lang="ar-SA" dirty="0" smtClean="0"/>
              <a:t>3- تقود تلك المثيرات والمنبهات الافراد للاستجابة لها بشكل متماثل او متقارب.</a:t>
            </a:r>
          </a:p>
          <a:p>
            <a:pPr algn="r" rtl="1">
              <a:buNone/>
            </a:pPr>
            <a:r>
              <a:rPr lang="ar-SA" dirty="0" smtClean="0"/>
              <a:t>4- ان قوة وتماثل تأثيرات وسائل الاعلام على الافراد راجع لضعف وسائل الضبط الاجتماعي.</a:t>
            </a:r>
          </a:p>
          <a:p>
            <a:pPr algn="r" rtl="1">
              <a:buNone/>
            </a:pPr>
            <a:r>
              <a:rPr lang="ar-SA" dirty="0" smtClean="0"/>
              <a:t>5- ان الفرد يتلقى معلوماته وخبراته من وسائل الاعلام بشكل فردي ومباشر دون وسيط ومن ثم فإن تأثيراتها تكون قوية ومباشرة.</a:t>
            </a:r>
          </a:p>
          <a:p>
            <a:pPr algn="r" rtl="1">
              <a:buNone/>
            </a:pPr>
            <a:r>
              <a:rPr lang="ar-SA" dirty="0" smtClean="0"/>
              <a:t>6- ان رد فعل الأفراد عل‍ى ما يتلقونه من وسائل الاعلام يكون فرديا لا يعتمد على التأثيرات المتبادلة بين الافراد المتلقين بعضهم ببعض.</a:t>
            </a:r>
          </a:p>
          <a:p>
            <a:pPr algn="r" rtl="1">
              <a:buFont typeface="Arial" charset="0"/>
              <a:buChar char="•"/>
            </a:pPr>
            <a:r>
              <a:rPr lang="ar-SA" dirty="0" smtClean="0">
                <a:solidFill>
                  <a:srgbClr val="FF0000"/>
                </a:solidFill>
              </a:rPr>
              <a:t>اوجه الانتقاد للنظرية:</a:t>
            </a:r>
          </a:p>
          <a:p>
            <a:pPr algn="r" rtl="1">
              <a:buNone/>
            </a:pPr>
            <a:r>
              <a:rPr lang="ar-SA" dirty="0" smtClean="0"/>
              <a:t>1- اللاواقعية.</a:t>
            </a:r>
          </a:p>
          <a:p>
            <a:pPr algn="r" rtl="1">
              <a:buNone/>
            </a:pPr>
            <a:r>
              <a:rPr lang="ar-SA" dirty="0" smtClean="0"/>
              <a:t>2- اغفال امكانية تفاوت تاثير وسائل الاعلام في ضوء المتغيرات الشخصية الاجتماعية.</a:t>
            </a:r>
          </a:p>
          <a:p>
            <a:pPr algn="r" rtl="1">
              <a:buNone/>
            </a:pPr>
            <a:r>
              <a:rPr lang="ar-SA" dirty="0" smtClean="0"/>
              <a:t>3- تفترض ان تاثيرات وسائل الاعلام يمكن قياسها وملاحظتها على المتلقي فور حدوثها.</a:t>
            </a:r>
          </a:p>
          <a:p>
            <a:pPr algn="r" rtl="1">
              <a:buNone/>
            </a:pPr>
            <a:r>
              <a:rPr lang="ar-SA" dirty="0" smtClean="0"/>
              <a:t>_ رغم الانتقادات تظل لنظرية الطلقة السحرية للازويلي ريادتها في التنظير لتأثيرات وسائل الاعلام.</a:t>
            </a:r>
            <a:endParaRPr lang="en-US" dirty="0"/>
          </a:p>
        </p:txBody>
      </p:sp>
      <p:sp>
        <p:nvSpPr>
          <p:cNvPr id="3" name="Title 2"/>
          <p:cNvSpPr>
            <a:spLocks noGrp="1"/>
          </p:cNvSpPr>
          <p:nvPr>
            <p:ph type="title"/>
          </p:nvPr>
        </p:nvSpPr>
        <p:spPr>
          <a:xfrm>
            <a:off x="457200" y="274638"/>
            <a:ext cx="8229600" cy="639762"/>
          </a:xfrm>
        </p:spPr>
        <p:txBody>
          <a:bodyPr>
            <a:normAutofit/>
          </a:bodyPr>
          <a:lstStyle/>
          <a:p>
            <a:pPr algn="ctr" rtl="1"/>
            <a:r>
              <a:rPr lang="ar-SA" sz="3200" dirty="0" smtClean="0">
                <a:solidFill>
                  <a:schemeClr val="bg1">
                    <a:lumMod val="50000"/>
                  </a:schemeClr>
                </a:solidFill>
              </a:rPr>
              <a:t>تابع: مراحل تطور المداخل الخاصة بتأثيرات وسائل الاعلام</a:t>
            </a:r>
            <a:endParaRPr lang="en-US" sz="3200" dirty="0">
              <a:solidFill>
                <a:schemeClr val="bg1">
                  <a:lumMod val="50000"/>
                </a:schemeClr>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990600"/>
            <a:ext cx="8686800" cy="5486400"/>
          </a:xfrm>
        </p:spPr>
        <p:txBody>
          <a:bodyPr>
            <a:normAutofit fontScale="92500" lnSpcReduction="20000"/>
          </a:bodyPr>
          <a:lstStyle/>
          <a:p>
            <a:pPr algn="r" rtl="1">
              <a:buFont typeface="Arial" charset="0"/>
              <a:buChar char="•"/>
            </a:pPr>
            <a:r>
              <a:rPr lang="ar-SA" dirty="0" smtClean="0">
                <a:solidFill>
                  <a:srgbClr val="7030A0"/>
                </a:solidFill>
              </a:rPr>
              <a:t>المرحلة الثانية ( 1940-1950):</a:t>
            </a:r>
          </a:p>
          <a:p>
            <a:pPr algn="r" rtl="1">
              <a:buFontTx/>
              <a:buChar char="-"/>
            </a:pPr>
            <a:r>
              <a:rPr lang="ar-SA" u="sng" dirty="0" smtClean="0">
                <a:solidFill>
                  <a:srgbClr val="FF0000"/>
                </a:solidFill>
              </a:rPr>
              <a:t>اتجاه التأثير المحدود: </a:t>
            </a:r>
            <a:r>
              <a:rPr lang="ar-SA" dirty="0" smtClean="0"/>
              <a:t>أسسها بول لازارفيلد ، وتعرف بنظرية التعرض الانتقائي، ويستند الفهم لتأثيرات وسائل الاتصال الجماهيرية على الجمهور الى مسلمات نفسية واجتماعية مختلفة تماما عن تلك الافتراضات والمسلمات التي استند اليها الباحثون السابقون.</a:t>
            </a:r>
          </a:p>
          <a:p>
            <a:pPr algn="r" rtl="1">
              <a:buFont typeface="Arial" charset="0"/>
              <a:buChar char="•"/>
            </a:pPr>
            <a:r>
              <a:rPr lang="ar-SA" dirty="0" smtClean="0">
                <a:solidFill>
                  <a:srgbClr val="00B050"/>
                </a:solidFill>
              </a:rPr>
              <a:t>وين</a:t>
            </a:r>
            <a:r>
              <a:rPr lang="ar-SA" dirty="0" smtClean="0">
                <a:solidFill>
                  <a:srgbClr val="00B050"/>
                </a:solidFill>
              </a:rPr>
              <a:t>ط</a:t>
            </a:r>
            <a:r>
              <a:rPr lang="ar-SA" dirty="0" smtClean="0">
                <a:solidFill>
                  <a:srgbClr val="00B050"/>
                </a:solidFill>
              </a:rPr>
              <a:t>وي </a:t>
            </a:r>
            <a:r>
              <a:rPr lang="ar-SA" dirty="0" smtClean="0">
                <a:solidFill>
                  <a:srgbClr val="00B050"/>
                </a:solidFill>
              </a:rPr>
              <a:t>تحت هذه النظرية نماذج او مداخل مختلفة أهمها:</a:t>
            </a:r>
          </a:p>
          <a:p>
            <a:pPr algn="r" rtl="1">
              <a:buNone/>
            </a:pPr>
            <a:r>
              <a:rPr lang="ar-SA" dirty="0" smtClean="0">
                <a:solidFill>
                  <a:srgbClr val="0070C0"/>
                </a:solidFill>
              </a:rPr>
              <a:t>أ. مدخل الفروق الفردية: </a:t>
            </a:r>
            <a:r>
              <a:rPr lang="ar-SA" dirty="0" smtClean="0"/>
              <a:t>يركز أصحاب هذا المدخل على دور عملية التعليم والتعلم كمصدر من مصادر الفروق الفردية بين الافراد في استجاباتهم لوسائل الاتصال الجماهيرية.</a:t>
            </a:r>
          </a:p>
          <a:p>
            <a:pPr algn="r" rtl="1">
              <a:buNone/>
            </a:pPr>
            <a:r>
              <a:rPr lang="ar-SA" dirty="0" smtClean="0">
                <a:solidFill>
                  <a:srgbClr val="0070C0"/>
                </a:solidFill>
              </a:rPr>
              <a:t>ب. مدخل الفئات الاجتماعية: </a:t>
            </a:r>
            <a:r>
              <a:rPr lang="ar-SA" dirty="0" smtClean="0"/>
              <a:t>يغلب عليهم التوجه السوسيولوجي (الاجتماعي) فهم وان كانوا يقرون بوجود فروق فردية بين الأفراد في المجتمع، إلا انهم يختلفون معهم في نظرتهم الى استجابات هؤلاء الأفراد لوسائل الاتصال. فالأفراد كما يرى أصحاب مدخل الفئات الاجتماعية، لايوجدون كذرات مستقلة أو منفصلة عن بعضها البعض داخل المجتمع، وإنما هم يجتمعون في فئات اجتماعية معينة، ويتميزون بخصائص متشابهة.</a:t>
            </a:r>
          </a:p>
          <a:p>
            <a:pPr algn="r" rtl="1">
              <a:buNone/>
            </a:pPr>
            <a:r>
              <a:rPr lang="ar-SA" dirty="0" smtClean="0"/>
              <a:t>إذا الفئات المتشابهة تستجيب لوسائل الاتصال بطرق متشابهة.</a:t>
            </a:r>
            <a:endParaRPr lang="en-US" dirty="0"/>
          </a:p>
        </p:txBody>
      </p:sp>
      <p:sp>
        <p:nvSpPr>
          <p:cNvPr id="3" name="Title 2"/>
          <p:cNvSpPr>
            <a:spLocks noGrp="1"/>
          </p:cNvSpPr>
          <p:nvPr>
            <p:ph type="title"/>
          </p:nvPr>
        </p:nvSpPr>
        <p:spPr>
          <a:xfrm>
            <a:off x="457200" y="274638"/>
            <a:ext cx="8229600" cy="715962"/>
          </a:xfrm>
        </p:spPr>
        <p:txBody>
          <a:bodyPr>
            <a:normAutofit/>
          </a:bodyPr>
          <a:lstStyle/>
          <a:p>
            <a:pPr algn="ctr" rtl="1"/>
            <a:r>
              <a:rPr lang="ar-SA" sz="3200" b="0" dirty="0" smtClean="0">
                <a:solidFill>
                  <a:schemeClr val="bg1">
                    <a:lumMod val="50000"/>
                  </a:schemeClr>
                </a:solidFill>
                <a:effectLst/>
                <a:latin typeface="Times New Roman" pitchFamily="18" charset="0"/>
                <a:cs typeface="Times New Roman" pitchFamily="18" charset="0"/>
              </a:rPr>
              <a:t>تابع: مراحل تطور المداخل الخاصة بتأثيرات وسائل الاعلام</a:t>
            </a:r>
            <a:endParaRPr lang="en-US" sz="3200" b="0" dirty="0">
              <a:solidFill>
                <a:schemeClr val="bg1">
                  <a:lumMod val="50000"/>
                </a:schemeClr>
              </a:solidFill>
              <a:effectLst/>
              <a:latin typeface="Times New Roman" pitchFamily="18" charset="0"/>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914400"/>
            <a:ext cx="8610600" cy="5410200"/>
          </a:xfrm>
        </p:spPr>
        <p:txBody>
          <a:bodyPr>
            <a:normAutofit fontScale="92500"/>
          </a:bodyPr>
          <a:lstStyle/>
          <a:p>
            <a:pPr algn="r" rtl="1">
              <a:buNone/>
            </a:pPr>
            <a:r>
              <a:rPr lang="ar-SA" dirty="0" smtClean="0">
                <a:solidFill>
                  <a:srgbClr val="0070C0"/>
                </a:solidFill>
              </a:rPr>
              <a:t>ج. مدخل العلاقات الاجتماعية: </a:t>
            </a:r>
            <a:r>
              <a:rPr lang="ar-SA" dirty="0" smtClean="0"/>
              <a:t>يرى الباحثون ان طبيعة العلاقات الاجتماعية السائدة في المجتمع الذي تعمل فيه المؤسسة الاتصالية ( رسمية ام غير رسمية، مغلقة ام مفتوحة، ...) تحد وتقلل من التأثيرات المباشرة والفورية لوسائل الاتصال على الأفراد، فالعلاقات غير الرسمية والمفتوحة السائدة في مجتمع ما، قد تعمل على حماية الأفراد، من تأثيرات وسائل الاتصال المباشرة عليهم، وتقلل من مخاطرها وانعكاساتها السلبية.</a:t>
            </a:r>
          </a:p>
          <a:p>
            <a:pPr algn="r" rtl="1">
              <a:buFont typeface="Arial" charset="0"/>
              <a:buChar char="•"/>
            </a:pPr>
            <a:r>
              <a:rPr lang="ar-SA" dirty="0" smtClean="0">
                <a:solidFill>
                  <a:srgbClr val="7030A0"/>
                </a:solidFill>
              </a:rPr>
              <a:t>المرحلة الثالثة ( 1950-1970)</a:t>
            </a:r>
          </a:p>
          <a:p>
            <a:pPr algn="r" rtl="1">
              <a:buFontTx/>
              <a:buChar char="-"/>
            </a:pPr>
            <a:r>
              <a:rPr lang="ar-SA" u="sng" dirty="0" smtClean="0">
                <a:solidFill>
                  <a:srgbClr val="FF0000"/>
                </a:solidFill>
              </a:rPr>
              <a:t>اتجاه التأثير المعتدل لوسائل الإعلام: </a:t>
            </a:r>
            <a:r>
              <a:rPr lang="ar-SA" dirty="0" smtClean="0"/>
              <a:t>لقد اتجه الاهتمام هنا نحو أهمية دراسة عملية التأثير في إطار الاستعدادات الشخصية والمواقف الاجتماعية والاستعدادات المسبقة، كما انتقل الاهتمام من التركيز على التأثير الفوري للإعلام الى التركيز على التأثيرات طويلة المدى في السياق الاجتماعي للمتلقى.</a:t>
            </a:r>
          </a:p>
          <a:p>
            <a:pPr algn="r" rtl="1">
              <a:buFontTx/>
              <a:buChar char="-"/>
            </a:pPr>
            <a:r>
              <a:rPr lang="ar-SA" dirty="0" smtClean="0"/>
              <a:t>وانتقلت بحوث تأثيرات وسائل الإعلام نقلة نوعية، حيث باتت معنية بالتأثيرات المعرفية لا التأثيرات الإقناعية. </a:t>
            </a:r>
          </a:p>
          <a:p>
            <a:pPr algn="r" rtl="1">
              <a:buNone/>
            </a:pPr>
            <a:endParaRPr lang="en-US" dirty="0"/>
          </a:p>
        </p:txBody>
      </p:sp>
      <p:sp>
        <p:nvSpPr>
          <p:cNvPr id="3" name="Title 2"/>
          <p:cNvSpPr>
            <a:spLocks noGrp="1"/>
          </p:cNvSpPr>
          <p:nvPr>
            <p:ph type="title"/>
          </p:nvPr>
        </p:nvSpPr>
        <p:spPr>
          <a:xfrm>
            <a:off x="457200" y="274638"/>
            <a:ext cx="8229600" cy="639762"/>
          </a:xfrm>
        </p:spPr>
        <p:txBody>
          <a:bodyPr>
            <a:normAutofit/>
          </a:bodyPr>
          <a:lstStyle/>
          <a:p>
            <a:pPr algn="ctr" rtl="1"/>
            <a:r>
              <a:rPr lang="ar-SA" sz="3200" dirty="0" smtClean="0">
                <a:solidFill>
                  <a:schemeClr val="bg1">
                    <a:lumMod val="50000"/>
                  </a:schemeClr>
                </a:solidFill>
                <a:effectLst/>
                <a:latin typeface="Times New Roman" pitchFamily="18" charset="0"/>
                <a:cs typeface="Times New Roman" pitchFamily="18" charset="0"/>
              </a:rPr>
              <a:t>تابع: مراحل تطور المداخل الخاصة بتأثيرات وسائل الاعلام</a:t>
            </a:r>
            <a:endParaRPr lang="en-US" sz="3200" dirty="0">
              <a:solidFill>
                <a:schemeClr val="bg1">
                  <a:lumMod val="50000"/>
                </a:schemeClr>
              </a:solidFill>
              <a:effectLst/>
              <a:latin typeface="Times New Roman" pitchFamily="18" charset="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990600"/>
            <a:ext cx="8686800" cy="5181600"/>
          </a:xfrm>
        </p:spPr>
        <p:txBody>
          <a:bodyPr>
            <a:normAutofit fontScale="92500"/>
          </a:bodyPr>
          <a:lstStyle/>
          <a:p>
            <a:pPr algn="r" rtl="1">
              <a:buFontTx/>
              <a:buChar char="-"/>
            </a:pPr>
            <a:r>
              <a:rPr lang="ar-SA" dirty="0" smtClean="0"/>
              <a:t>لقد شهدت السنوات اللاحقة تطورا في التفكير الاجتماعي بمسألة تأثيرات وسائل الاتصال على الجمهور، أفضى الى ظهور اتجاه نظرية ثالثة تدعو الى إعادة النظر في فهم طبيعة العلاقة بين وسائل الإعلام الجماهيرية وبين الأفراد.</a:t>
            </a:r>
          </a:p>
          <a:p>
            <a:pPr algn="r" rtl="1">
              <a:buFontTx/>
              <a:buChar char="-"/>
            </a:pPr>
            <a:r>
              <a:rPr lang="ar-SA" dirty="0" smtClean="0"/>
              <a:t>يرى اصحاب الاتجاه الجديد أن الفهم السابق لمسألة التأثير، برغم أهميته، يبقى غير دقيق وغير كاف لفهم هذه العلاقة المعقدة.</a:t>
            </a:r>
          </a:p>
          <a:p>
            <a:pPr algn="r" rtl="1">
              <a:buFont typeface="Arial" charset="0"/>
              <a:buChar char="•"/>
            </a:pPr>
            <a:r>
              <a:rPr lang="ar-SA" dirty="0" smtClean="0">
                <a:solidFill>
                  <a:schemeClr val="bg2">
                    <a:lumMod val="50000"/>
                  </a:schemeClr>
                </a:solidFill>
              </a:rPr>
              <a:t>تتكون نظرية التأثير المعتدل لوسائل الاعلام الجماهيرية من عدة مداخل فرعية كل منها اضافة جديدة الى ماسبقه من مداخل من حيث فهمها لمسألة التأثيرات  وهي كما يلي:</a:t>
            </a:r>
          </a:p>
          <a:p>
            <a:pPr algn="r" rtl="1">
              <a:buNone/>
            </a:pPr>
            <a:r>
              <a:rPr lang="ar-SA" dirty="0" smtClean="0">
                <a:solidFill>
                  <a:srgbClr val="0070C0"/>
                </a:solidFill>
              </a:rPr>
              <a:t>1. نظرية ترتيب الأولويات- الأجندة: </a:t>
            </a:r>
            <a:r>
              <a:rPr lang="ar-SA" dirty="0" smtClean="0"/>
              <a:t>ترى ان وسائل الاتصال بمقدورها توجيه الرأي العام (الجمهور)، والتأثير على المدى الطويل في تشكيل اهتماماته حول قضية ما من القضايا الاجتماعية او السياسية او الاقتصادية، وذلك من خلال التركيز عليها في هذه الوسائل حتى تستحوذ على اهتماماته وانتباهه.</a:t>
            </a:r>
            <a:endParaRPr lang="en-US" dirty="0"/>
          </a:p>
        </p:txBody>
      </p:sp>
      <p:sp>
        <p:nvSpPr>
          <p:cNvPr id="3" name="Title 2"/>
          <p:cNvSpPr>
            <a:spLocks noGrp="1"/>
          </p:cNvSpPr>
          <p:nvPr>
            <p:ph type="title"/>
          </p:nvPr>
        </p:nvSpPr>
        <p:spPr>
          <a:xfrm>
            <a:off x="457200" y="274638"/>
            <a:ext cx="8229600" cy="715962"/>
          </a:xfrm>
        </p:spPr>
        <p:txBody>
          <a:bodyPr>
            <a:normAutofit fontScale="90000"/>
          </a:bodyPr>
          <a:lstStyle/>
          <a:p>
            <a:pPr algn="ctr" rtl="1"/>
            <a:r>
              <a:rPr lang="ar-SA" b="0" dirty="0" smtClean="0">
                <a:solidFill>
                  <a:schemeClr val="bg1">
                    <a:lumMod val="50000"/>
                  </a:schemeClr>
                </a:solidFill>
                <a:effectLst/>
              </a:rPr>
              <a:t>تابع: اتجاه التأثير المعتدل لوسائل الإعلام:</a:t>
            </a:r>
            <a:endParaRPr lang="en-US" b="0" dirty="0">
              <a:solidFill>
                <a:schemeClr val="bg1">
                  <a:lumMod val="50000"/>
                </a:schemeClr>
              </a:solidFill>
              <a:effectLst/>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914400"/>
            <a:ext cx="8229600" cy="5092891"/>
          </a:xfrm>
        </p:spPr>
        <p:txBody>
          <a:bodyPr/>
          <a:lstStyle/>
          <a:p>
            <a:pPr algn="r" rtl="1">
              <a:buNone/>
            </a:pPr>
            <a:r>
              <a:rPr lang="ar-SA" dirty="0" smtClean="0">
                <a:solidFill>
                  <a:srgbClr val="0070C0"/>
                </a:solidFill>
              </a:rPr>
              <a:t>2. نظرية الغرس الثقافي: </a:t>
            </a:r>
            <a:r>
              <a:rPr lang="ar-SA" dirty="0" smtClean="0"/>
              <a:t>صاغها جيربنر وزملاؤه، وتصنف النظرية رأسيا ضمن نظريات اتجاه التأثيرات المعتدلة لوسائل الإعلام </a:t>
            </a:r>
            <a:r>
              <a:rPr lang="ar-SA" dirty="0" smtClean="0"/>
              <a:t>والتي </a:t>
            </a:r>
            <a:r>
              <a:rPr lang="ar-SA" dirty="0" smtClean="0"/>
              <a:t>تتميز بالتوازن والاعتدال، بحيث لا تضخم في تأثيرات وسائل الإعلام ولا تقلل منها، كما تصنفت أفقيا ضمن نظريات التأثير طويل المدى، عبر علاقات ممتدة ماتعرضه وسائل الإعلام من جهة وبين اتجاهات وآراء أفراد الجمهور، عاداتهم المشاهدية من جهة اخرى.</a:t>
            </a:r>
          </a:p>
          <a:p>
            <a:pPr algn="r" rtl="1">
              <a:buNone/>
            </a:pPr>
            <a:r>
              <a:rPr lang="ar-SA" dirty="0" smtClean="0"/>
              <a:t>- الغرس الثقافي أقرب مايكون صيغة من صيغ التنشئة الاجتماعية حيث التفاعل على مدى فترة زمنية تمتد لسنوات بين مصادر المعرفة والقيم ونماذج السلوك، مما يكسب الفرد أفكارا واتجاهات وأنماط سلوكية تتسق مع وضعه الاجتماعي. </a:t>
            </a:r>
            <a:endParaRPr lang="en-US" dirty="0"/>
          </a:p>
        </p:txBody>
      </p:sp>
      <p:sp>
        <p:nvSpPr>
          <p:cNvPr id="3" name="Title 2"/>
          <p:cNvSpPr>
            <a:spLocks noGrp="1"/>
          </p:cNvSpPr>
          <p:nvPr>
            <p:ph type="title"/>
          </p:nvPr>
        </p:nvSpPr>
        <p:spPr>
          <a:xfrm>
            <a:off x="457200" y="274638"/>
            <a:ext cx="8229600" cy="715962"/>
          </a:xfrm>
        </p:spPr>
        <p:txBody>
          <a:bodyPr>
            <a:normAutofit fontScale="90000"/>
          </a:bodyPr>
          <a:lstStyle/>
          <a:p>
            <a:pPr algn="ctr" rtl="1"/>
            <a:r>
              <a:rPr lang="ar-SA" b="0" dirty="0" smtClean="0">
                <a:solidFill>
                  <a:schemeClr val="bg1">
                    <a:lumMod val="50000"/>
                  </a:schemeClr>
                </a:solidFill>
                <a:effectLst/>
              </a:rPr>
              <a:t>تابع: اتجاه التأثير المعتدل لوسائل الإعلام:</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914400"/>
            <a:ext cx="8458200" cy="5092891"/>
          </a:xfrm>
        </p:spPr>
        <p:txBody>
          <a:bodyPr>
            <a:normAutofit fontScale="92500"/>
          </a:bodyPr>
          <a:lstStyle/>
          <a:p>
            <a:pPr algn="r" rtl="1">
              <a:buFont typeface="Arial" charset="0"/>
              <a:buChar char="•"/>
            </a:pPr>
            <a:r>
              <a:rPr lang="ar-SA" dirty="0" smtClean="0">
                <a:solidFill>
                  <a:srgbClr val="7030A0"/>
                </a:solidFill>
              </a:rPr>
              <a:t>نشأة وتطور نظرية الغرس الثقافي: </a:t>
            </a:r>
            <a:r>
              <a:rPr lang="ar-SA" dirty="0" smtClean="0"/>
              <a:t>يرجع ملفين دي فلير بدايات وجذور نظرية الغرس الثقافي الى مفهوم والتر ليبمان للصورة الذهنية، التي تتكون في أذهان الجماهير من خلال وسائل الاعلام المختلفة سواء كانت عن أنفسهم او عن الآخرين، واحيانا تكون هذه الصورة الذهنية بعيدة عن الواقع.</a:t>
            </a:r>
          </a:p>
          <a:p>
            <a:pPr algn="r" rtl="1">
              <a:buNone/>
            </a:pPr>
            <a:r>
              <a:rPr lang="ar-SA" dirty="0" smtClean="0">
                <a:solidFill>
                  <a:srgbClr val="0070C0"/>
                </a:solidFill>
              </a:rPr>
              <a:t>* وضع جربنر وزملاؤه من خلال الدراسات مشروعه الخاص بالمؤشرات الثقافية والتي اهتمت بثلاث قضايا متداخلة هي:</a:t>
            </a:r>
          </a:p>
          <a:p>
            <a:pPr algn="r" rtl="1">
              <a:buNone/>
            </a:pPr>
            <a:r>
              <a:rPr lang="ar-SA" dirty="0" smtClean="0">
                <a:solidFill>
                  <a:srgbClr val="FF0000"/>
                </a:solidFill>
              </a:rPr>
              <a:t>أ. </a:t>
            </a:r>
            <a:r>
              <a:rPr lang="ar-SA" dirty="0" smtClean="0"/>
              <a:t>تحليل العملية المؤسسية اي دراسة سياسات الاتصال في علاقتها بمضمون واختيار وتوزيع الرسائ الاعلامية.</a:t>
            </a:r>
          </a:p>
          <a:p>
            <a:pPr algn="r" rtl="1">
              <a:buNone/>
            </a:pPr>
            <a:r>
              <a:rPr lang="ar-SA" dirty="0" smtClean="0">
                <a:solidFill>
                  <a:srgbClr val="FF0000"/>
                </a:solidFill>
              </a:rPr>
              <a:t>ب. </a:t>
            </a:r>
            <a:r>
              <a:rPr lang="ar-SA" dirty="0" smtClean="0"/>
              <a:t>تحليل محتوى الرسائل الاعلامية وهي عبارة عن دراسة الأنماط السائدة للصور الذهنية والسلوك الأكثر تكرارا التي تعكسها الرسالة الاعلامية.</a:t>
            </a:r>
          </a:p>
          <a:p>
            <a:pPr algn="r" rtl="1">
              <a:buNone/>
            </a:pPr>
            <a:r>
              <a:rPr lang="ar-SA" dirty="0" smtClean="0">
                <a:solidFill>
                  <a:srgbClr val="FF0000"/>
                </a:solidFill>
              </a:rPr>
              <a:t>ج. </a:t>
            </a:r>
            <a:r>
              <a:rPr lang="ar-SA" dirty="0" smtClean="0"/>
              <a:t>تحليل الغرس الثقافي والتي تدرس العلاقة بين التعرض للرسائل التلفزيونية في إدراك الجمهور للواقع الاجتماعي.</a:t>
            </a:r>
            <a:endParaRPr lang="en-US" dirty="0"/>
          </a:p>
        </p:txBody>
      </p:sp>
      <p:sp>
        <p:nvSpPr>
          <p:cNvPr id="3" name="Title 2"/>
          <p:cNvSpPr>
            <a:spLocks noGrp="1"/>
          </p:cNvSpPr>
          <p:nvPr>
            <p:ph type="title"/>
          </p:nvPr>
        </p:nvSpPr>
        <p:spPr>
          <a:xfrm>
            <a:off x="457200" y="274638"/>
            <a:ext cx="8229600" cy="639762"/>
          </a:xfrm>
        </p:spPr>
        <p:txBody>
          <a:bodyPr>
            <a:normAutofit fontScale="90000"/>
          </a:bodyPr>
          <a:lstStyle/>
          <a:p>
            <a:pPr algn="ctr" rtl="1"/>
            <a:r>
              <a:rPr lang="ar-SA" b="0" dirty="0" smtClean="0">
                <a:solidFill>
                  <a:schemeClr val="bg1">
                    <a:lumMod val="50000"/>
                  </a:schemeClr>
                </a:solidFill>
                <a:effectLst/>
              </a:rPr>
              <a:t>تابع: نظرية الغرس الثقافي</a:t>
            </a:r>
            <a:endParaRPr lang="en-US" b="0" dirty="0">
              <a:solidFill>
                <a:schemeClr val="bg1">
                  <a:lumMod val="50000"/>
                </a:schemeClr>
              </a:solidFill>
              <a:effectLst/>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762000"/>
            <a:ext cx="8686800" cy="5245291"/>
          </a:xfrm>
        </p:spPr>
        <p:txBody>
          <a:bodyPr>
            <a:normAutofit lnSpcReduction="10000"/>
          </a:bodyPr>
          <a:lstStyle/>
          <a:p>
            <a:pPr algn="r" rtl="1">
              <a:buFont typeface="Arial" charset="0"/>
              <a:buChar char="•"/>
            </a:pPr>
            <a:r>
              <a:rPr lang="ar-SA" dirty="0" smtClean="0">
                <a:solidFill>
                  <a:srgbClr val="7030A0"/>
                </a:solidFill>
              </a:rPr>
              <a:t>أسس نظرية الغرس الثقافي:</a:t>
            </a:r>
          </a:p>
          <a:p>
            <a:pPr marL="624078" indent="-514350" algn="r" rtl="1">
              <a:buAutoNum type="arabicPeriod"/>
            </a:pPr>
            <a:r>
              <a:rPr lang="ar-SA" dirty="0" smtClean="0"/>
              <a:t>وسائل الاعلام المرئية هي الأجدر بالغرس الثقافي.</a:t>
            </a:r>
          </a:p>
          <a:p>
            <a:pPr marL="624078" indent="-514350" algn="r" rtl="1">
              <a:buAutoNum type="arabicPeriod"/>
            </a:pPr>
            <a:r>
              <a:rPr lang="ar-SA" dirty="0" smtClean="0"/>
              <a:t>التلفزيون أقوى وسائل الاعلام تأثيرا.</a:t>
            </a:r>
          </a:p>
          <a:p>
            <a:pPr marL="624078" indent="-514350" algn="r" rtl="1">
              <a:buAutoNum type="arabicPeriod"/>
            </a:pPr>
            <a:r>
              <a:rPr lang="ar-SA" dirty="0" smtClean="0"/>
              <a:t>الاطفال أكثر فئات الجمهور تأثيرا بما يمارسه التلفزيون من غرس ثقافي.</a:t>
            </a:r>
          </a:p>
          <a:p>
            <a:pPr marL="624078" indent="-514350" algn="r" rtl="1">
              <a:buAutoNum type="arabicPeriod"/>
            </a:pPr>
            <a:r>
              <a:rPr lang="ar-SA" dirty="0" smtClean="0"/>
              <a:t>مساحات التلفزيون الاعلامية الممتدة على مدار ساعات النهار والليل، تتيح ثراء وتنوعا يجذب مختلف فئات الجمهور.</a:t>
            </a:r>
          </a:p>
          <a:p>
            <a:pPr marL="624078" indent="-514350" algn="r" rtl="1">
              <a:buAutoNum type="arabicPeriod"/>
            </a:pPr>
            <a:r>
              <a:rPr lang="ar-SA" dirty="0" smtClean="0"/>
              <a:t>تؤدي الدراما التلفزيونية دورا بالغ التأثير في غرس الثقافة في نفوس المشاهدين.</a:t>
            </a:r>
          </a:p>
          <a:p>
            <a:pPr marL="624078" indent="-514350" algn="r" rtl="1">
              <a:buAutoNum type="arabicPeriod"/>
            </a:pPr>
            <a:r>
              <a:rPr lang="ar-SA" dirty="0" smtClean="0"/>
              <a:t>يسعى التلفزيون لاحتواء الفجوة بين قيم ومعتقدات وسلوك فئات المجتمع.</a:t>
            </a:r>
          </a:p>
          <a:p>
            <a:pPr marL="624078" indent="-514350" algn="r" rtl="1">
              <a:buAutoNum type="arabicPeriod"/>
            </a:pPr>
            <a:r>
              <a:rPr lang="ar-SA" dirty="0" smtClean="0"/>
              <a:t>تسهم التطورات التكنولوجية في تسيد التلفزيون وتربعه على عرش الغرس الثقافي مزاحما بذلك المؤسسات التقليدية للتنشئة الاجتماعية، كالمدرسة والأسرة.</a:t>
            </a:r>
          </a:p>
          <a:p>
            <a:pPr marL="624078" indent="-514350" algn="r" rtl="1">
              <a:buAutoNum type="arabicPeriod"/>
            </a:pPr>
            <a:endParaRPr lang="en-US" dirty="0"/>
          </a:p>
        </p:txBody>
      </p:sp>
      <p:sp>
        <p:nvSpPr>
          <p:cNvPr id="3" name="Title 2"/>
          <p:cNvSpPr>
            <a:spLocks noGrp="1"/>
          </p:cNvSpPr>
          <p:nvPr>
            <p:ph type="title"/>
          </p:nvPr>
        </p:nvSpPr>
        <p:spPr>
          <a:xfrm>
            <a:off x="457200" y="274638"/>
            <a:ext cx="8229600" cy="563562"/>
          </a:xfrm>
        </p:spPr>
        <p:txBody>
          <a:bodyPr>
            <a:normAutofit fontScale="90000"/>
          </a:bodyPr>
          <a:lstStyle/>
          <a:p>
            <a:pPr algn="ctr" rtl="1"/>
            <a:r>
              <a:rPr lang="ar-SA" b="0" dirty="0" smtClean="0">
                <a:solidFill>
                  <a:schemeClr val="bg1">
                    <a:lumMod val="50000"/>
                  </a:schemeClr>
                </a:solidFill>
                <a:effectLst/>
              </a:rPr>
              <a:t>تابع: نظرية الغرس الثقافي</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Foundry">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278</TotalTime>
  <Words>3411</Words>
  <Application>Microsoft Office PowerPoint</Application>
  <PresentationFormat>On-screen Show (4:3)</PresentationFormat>
  <Paragraphs>209</Paragraphs>
  <Slides>28</Slides>
  <Notes>0</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Concourse</vt:lpstr>
      <vt:lpstr>نظريات تأثير وسائل الإعلام</vt:lpstr>
      <vt:lpstr>مراحل تطور المداخل الخاصة بتأثيرات وسائل الاعلام</vt:lpstr>
      <vt:lpstr>تابع: مراحل تطور المداخل الخاصة بتأثيرات وسائل الاعلام</vt:lpstr>
      <vt:lpstr>تابع: مراحل تطور المداخل الخاصة بتأثيرات وسائل الاعلام</vt:lpstr>
      <vt:lpstr>تابع: مراحل تطور المداخل الخاصة بتأثيرات وسائل الاعلام</vt:lpstr>
      <vt:lpstr>تابع: اتجاه التأثير المعتدل لوسائل الإعلام:</vt:lpstr>
      <vt:lpstr>تابع: اتجاه التأثير المعتدل لوسائل الإعلام:</vt:lpstr>
      <vt:lpstr>تابع: نظرية الغرس الثقافي</vt:lpstr>
      <vt:lpstr>تابع: نظرية الغرس الثقافي</vt:lpstr>
      <vt:lpstr>تابع – اتجاه التأثير المعتدل لوسائل الاعلام</vt:lpstr>
      <vt:lpstr>تابع – اتجاه التأثير المعتدل لوسائل الاعلام</vt:lpstr>
      <vt:lpstr>تابع - نظرية الاستخدامات والإشباعات</vt:lpstr>
      <vt:lpstr>تابع - نظرية الاستخدامات والإشباعات</vt:lpstr>
      <vt:lpstr>تابع - نظرية الاستخدامات والإشباعات</vt:lpstr>
      <vt:lpstr>تابع - نظرية الاستخدامات والإشباعات</vt:lpstr>
      <vt:lpstr>اتجاهات حديثة في تأثير وسائل الإعلام</vt:lpstr>
      <vt:lpstr>تابع- مدخل الإدراك</vt:lpstr>
      <vt:lpstr>تابع- مدخل الإدراك</vt:lpstr>
      <vt:lpstr>تابع- مدخل الإدراك</vt:lpstr>
      <vt:lpstr>تابع- اتجاهات حديثة في تأثير وسائل الإعلام</vt:lpstr>
      <vt:lpstr>تابع- مدخل الدعوة لكسب التأييد</vt:lpstr>
      <vt:lpstr>تفاعل مدخل الإدراك والدعوة لكسب التأييد</vt:lpstr>
      <vt:lpstr>تابع- نظرية الإدراك والتعلم الاجتماعي</vt:lpstr>
      <vt:lpstr>تابع- نظرية الإدراك والتعلم الاجتماعي</vt:lpstr>
      <vt:lpstr>تابع- نظرية الإدراك والتعلم الاجتماعي</vt:lpstr>
      <vt:lpstr>تابع- نظرية الإدراك والتعلم الاجتماعي</vt:lpstr>
      <vt:lpstr>تابع- نظرية الإدراك والتعلم الاجتماعي</vt:lpstr>
      <vt:lpstr>تابع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نظريات تأثير وسائل الإعلام</dc:title>
  <dc:creator>Radeah</dc:creator>
  <cp:lastModifiedBy>Radeah</cp:lastModifiedBy>
  <cp:revision>46</cp:revision>
  <dcterms:created xsi:type="dcterms:W3CDTF">2013-10-09T18:54:32Z</dcterms:created>
  <dcterms:modified xsi:type="dcterms:W3CDTF">2013-10-14T11:00:27Z</dcterms:modified>
</cp:coreProperties>
</file>